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6"/>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A6C828"/>
    <a:srgbClr val="DE1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475" autoAdjust="0"/>
  </p:normalViewPr>
  <p:slideViewPr>
    <p:cSldViewPr snapToGrid="0">
      <p:cViewPr varScale="1">
        <p:scale>
          <a:sx n="62" d="100"/>
          <a:sy n="62" d="100"/>
        </p:scale>
        <p:origin x="48" y="5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353C9-9EB9-4C5C-A54F-102AE2017154}" type="datetimeFigureOut">
              <a:rPr lang="hr-HR" smtClean="0"/>
              <a:t>8.8.2016.</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06CC2-5E58-47EF-9F5B-FF7D5D6069C5}" type="slidenum">
              <a:rPr lang="hr-HR" smtClean="0"/>
              <a:t>‹#›</a:t>
            </a:fld>
            <a:endParaRPr lang="hr-HR"/>
          </a:p>
        </p:txBody>
      </p:sp>
    </p:spTree>
    <p:extLst>
      <p:ext uri="{BB962C8B-B14F-4D97-AF65-F5344CB8AC3E}">
        <p14:creationId xmlns:p14="http://schemas.microsoft.com/office/powerpoint/2010/main" val="420257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smtClean="0">
                <a:solidFill>
                  <a:schemeClr val="tx1"/>
                </a:solidFill>
                <a:effectLst/>
                <a:latin typeface="+mn-lt"/>
                <a:ea typeface="+mn-ea"/>
                <a:cs typeface="+mn-cs"/>
              </a:rPr>
              <a:t>Često kada pišemo nekakav kod moramo predvidjeti što bi korisnik koda mogao učiniti. Nekad nam nije dovoljno samo jedno rješenje i tada koristimo grananja. </a:t>
            </a:r>
            <a:r>
              <a:rPr lang="hr-HR" sz="1200" b="1" kern="1200" smtClean="0">
                <a:solidFill>
                  <a:schemeClr val="tx1"/>
                </a:solidFill>
                <a:effectLst/>
                <a:latin typeface="+mn-lt"/>
                <a:ea typeface="+mn-ea"/>
                <a:cs typeface="+mn-cs"/>
              </a:rPr>
              <a:t>Grananja</a:t>
            </a:r>
            <a:r>
              <a:rPr lang="hr-HR" sz="1200" kern="1200" smtClean="0">
                <a:solidFill>
                  <a:schemeClr val="tx1"/>
                </a:solidFill>
                <a:effectLst/>
                <a:latin typeface="+mn-lt"/>
                <a:ea typeface="+mn-ea"/>
                <a:cs typeface="+mn-cs"/>
              </a:rPr>
              <a:t> mogu biti </a:t>
            </a:r>
            <a:r>
              <a:rPr lang="hr-HR" sz="1200" b="1" kern="1200" smtClean="0">
                <a:solidFill>
                  <a:schemeClr val="tx1"/>
                </a:solidFill>
                <a:effectLst/>
                <a:latin typeface="+mn-lt"/>
                <a:ea typeface="+mn-ea"/>
                <a:cs typeface="+mn-cs"/>
              </a:rPr>
              <a:t>jednostruka</a:t>
            </a:r>
            <a:r>
              <a:rPr lang="hr-HR" sz="1200" kern="1200" smtClean="0">
                <a:solidFill>
                  <a:schemeClr val="tx1"/>
                </a:solidFill>
                <a:effectLst/>
                <a:latin typeface="+mn-lt"/>
                <a:ea typeface="+mn-ea"/>
                <a:cs typeface="+mn-cs"/>
              </a:rPr>
              <a:t> i </a:t>
            </a:r>
            <a:r>
              <a:rPr lang="hr-HR" sz="1200" b="1" kern="1200" smtClean="0">
                <a:solidFill>
                  <a:schemeClr val="tx1"/>
                </a:solidFill>
                <a:effectLst/>
                <a:latin typeface="+mn-lt"/>
                <a:ea typeface="+mn-ea"/>
                <a:cs typeface="+mn-cs"/>
              </a:rPr>
              <a:t>višestruka</a:t>
            </a:r>
            <a:r>
              <a:rPr lang="hr-HR" sz="1200" kern="1200" smtClean="0">
                <a:solidFill>
                  <a:schemeClr val="tx1"/>
                </a:solidFill>
                <a:effectLst/>
                <a:latin typeface="+mn-lt"/>
                <a:ea typeface="+mn-ea"/>
                <a:cs typeface="+mn-cs"/>
              </a:rPr>
              <a:t>. </a:t>
            </a:r>
          </a:p>
          <a:p>
            <a:endParaRPr lang="hr-HR" sz="1200" kern="1200" smtClean="0">
              <a:solidFill>
                <a:schemeClr val="tx1"/>
              </a:solidFill>
              <a:effectLst/>
              <a:latin typeface="+mn-lt"/>
              <a:ea typeface="+mn-ea"/>
              <a:cs typeface="+mn-cs"/>
            </a:endParaRPr>
          </a:p>
          <a:p>
            <a:r>
              <a:rPr lang="hr-HR" sz="1200" kern="1200" smtClean="0">
                <a:solidFill>
                  <a:schemeClr val="tx1"/>
                </a:solidFill>
                <a:effectLst/>
                <a:latin typeface="+mn-lt"/>
                <a:ea typeface="+mn-ea"/>
                <a:cs typeface="+mn-cs"/>
              </a:rPr>
              <a:t>U ovom primjeru smo kreirali </a:t>
            </a:r>
            <a:r>
              <a:rPr lang="hr-HR" sz="1200" b="1" kern="1200" smtClean="0">
                <a:solidFill>
                  <a:schemeClr val="tx1"/>
                </a:solidFill>
                <a:effectLst/>
                <a:latin typeface="+mn-lt"/>
                <a:ea typeface="+mn-ea"/>
                <a:cs typeface="+mn-cs"/>
              </a:rPr>
              <a:t>varijablu</a:t>
            </a:r>
            <a:r>
              <a:rPr lang="hr-HR" sz="1200" kern="1200" smtClean="0">
                <a:solidFill>
                  <a:schemeClr val="tx1"/>
                </a:solidFill>
                <a:effectLst/>
                <a:latin typeface="+mn-lt"/>
                <a:ea typeface="+mn-ea"/>
                <a:cs typeface="+mn-cs"/>
              </a:rPr>
              <a:t> </a:t>
            </a:r>
            <a:r>
              <a:rPr lang="hr-HR" sz="1200" b="1" i="1" kern="1200" smtClean="0">
                <a:solidFill>
                  <a:schemeClr val="tx1"/>
                </a:solidFill>
                <a:effectLst/>
                <a:latin typeface="+mn-lt"/>
                <a:ea typeface="+mn-ea"/>
                <a:cs typeface="+mn-cs"/>
              </a:rPr>
              <a:t>$vrijeme</a:t>
            </a:r>
            <a:r>
              <a:rPr lang="hr-HR" sz="1200" i="1" kern="1200" smtClean="0">
                <a:solidFill>
                  <a:schemeClr val="tx1"/>
                </a:solidFill>
                <a:effectLst/>
                <a:latin typeface="+mn-lt"/>
                <a:ea typeface="+mn-ea"/>
                <a:cs typeface="+mn-cs"/>
              </a:rPr>
              <a:t> </a:t>
            </a:r>
            <a:r>
              <a:rPr lang="hr-HR" sz="1200" kern="1200" smtClean="0">
                <a:solidFill>
                  <a:schemeClr val="tx1"/>
                </a:solidFill>
                <a:effectLst/>
                <a:latin typeface="+mn-lt"/>
                <a:ea typeface="+mn-ea"/>
                <a:cs typeface="+mn-cs"/>
              </a:rPr>
              <a:t>kojoj nam </a:t>
            </a:r>
            <a:r>
              <a:rPr lang="hr-HR" sz="1200" b="1" kern="1200" smtClean="0">
                <a:solidFill>
                  <a:schemeClr val="tx1"/>
                </a:solidFill>
                <a:effectLst/>
                <a:latin typeface="+mn-lt"/>
                <a:ea typeface="+mn-ea"/>
                <a:cs typeface="+mn-cs"/>
              </a:rPr>
              <a:t>pokazuje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vrijeme</a:t>
            </a:r>
            <a:r>
              <a:rPr lang="hr-HR" sz="1200" kern="1200" smtClean="0">
                <a:solidFill>
                  <a:schemeClr val="tx1"/>
                </a:solidFill>
                <a:effectLst/>
                <a:latin typeface="+mn-lt"/>
                <a:ea typeface="+mn-ea"/>
                <a:cs typeface="+mn-cs"/>
              </a:rPr>
              <a:t> i </a:t>
            </a:r>
            <a:r>
              <a:rPr lang="hr-HR" sz="1200" b="1" kern="1200" smtClean="0">
                <a:solidFill>
                  <a:schemeClr val="tx1"/>
                </a:solidFill>
                <a:effectLst/>
                <a:latin typeface="+mn-lt"/>
                <a:ea typeface="+mn-ea"/>
                <a:cs typeface="+mn-cs"/>
              </a:rPr>
              <a:t>postavili</a:t>
            </a:r>
            <a:r>
              <a:rPr lang="hr-HR" sz="1200" kern="1200" smtClean="0">
                <a:solidFill>
                  <a:schemeClr val="tx1"/>
                </a:solidFill>
                <a:effectLst/>
                <a:latin typeface="+mn-lt"/>
                <a:ea typeface="+mn-ea"/>
                <a:cs typeface="+mn-cs"/>
              </a:rPr>
              <a:t> smo </a:t>
            </a:r>
            <a:r>
              <a:rPr lang="hr-HR" sz="1200" b="1" kern="1200" smtClean="0">
                <a:solidFill>
                  <a:schemeClr val="tx1"/>
                </a:solidFill>
                <a:effectLst/>
                <a:latin typeface="+mn-lt"/>
                <a:ea typeface="+mn-ea"/>
                <a:cs typeface="+mn-cs"/>
              </a:rPr>
              <a:t>uvjet</a:t>
            </a:r>
            <a:r>
              <a:rPr lang="hr-HR" sz="1200" kern="1200" smtClean="0">
                <a:solidFill>
                  <a:schemeClr val="tx1"/>
                </a:solidFill>
                <a:effectLst/>
                <a:latin typeface="+mn-lt"/>
                <a:ea typeface="+mn-ea"/>
                <a:cs typeface="+mn-cs"/>
              </a:rPr>
              <a:t> tj. </a:t>
            </a:r>
            <a:r>
              <a:rPr lang="hr-HR" sz="1200" b="1" i="1" kern="1200" smtClean="0">
                <a:solidFill>
                  <a:schemeClr val="tx1"/>
                </a:solidFill>
                <a:effectLst/>
                <a:latin typeface="+mn-lt"/>
                <a:ea typeface="+mn-ea"/>
                <a:cs typeface="+mn-cs"/>
              </a:rPr>
              <a:t>if</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koji</a:t>
            </a:r>
            <a:r>
              <a:rPr lang="hr-HR" sz="1200" kern="1200" smtClean="0">
                <a:solidFill>
                  <a:schemeClr val="tx1"/>
                </a:solidFill>
                <a:effectLst/>
                <a:latin typeface="+mn-lt"/>
                <a:ea typeface="+mn-ea"/>
                <a:cs typeface="+mn-cs"/>
              </a:rPr>
              <a:t> će, ako je </a:t>
            </a:r>
            <a:r>
              <a:rPr lang="hr-HR" sz="1200" b="1" kern="1200" smtClean="0">
                <a:solidFill>
                  <a:schemeClr val="tx1"/>
                </a:solidFill>
                <a:effectLst/>
                <a:latin typeface="+mn-lt"/>
                <a:ea typeface="+mn-ea"/>
                <a:cs typeface="+mn-cs"/>
              </a:rPr>
              <a:t>manje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od</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19</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sati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poslati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poruku</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Dobar</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dan</a:t>
            </a:r>
            <a:r>
              <a:rPr lang="hr-HR" sz="1200" kern="1200" smtClean="0">
                <a:solidFill>
                  <a:schemeClr val="tx1"/>
                </a:solidFill>
                <a:effectLst/>
                <a:latin typeface="+mn-lt"/>
                <a:ea typeface="+mn-ea"/>
                <a:cs typeface="+mn-cs"/>
              </a:rPr>
              <a:t>!”. </a:t>
            </a:r>
          </a:p>
          <a:p>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U </a:t>
            </a:r>
            <a:r>
              <a:rPr lang="hr-HR" sz="1200" b="1" kern="1200" smtClean="0">
                <a:solidFill>
                  <a:schemeClr val="tx1"/>
                </a:solidFill>
                <a:effectLst/>
                <a:latin typeface="+mn-lt"/>
                <a:ea typeface="+mn-ea"/>
                <a:cs typeface="+mn-cs"/>
              </a:rPr>
              <a:t>idućem</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primjeru</a:t>
            </a:r>
            <a:r>
              <a:rPr lang="hr-HR" sz="1200" kern="1200" smtClean="0">
                <a:solidFill>
                  <a:schemeClr val="tx1"/>
                </a:solidFill>
                <a:effectLst/>
                <a:latin typeface="+mn-lt"/>
                <a:ea typeface="+mn-ea"/>
                <a:cs typeface="+mn-cs"/>
              </a:rPr>
              <a:t> ćemo prikazati </a:t>
            </a:r>
            <a:r>
              <a:rPr lang="hr-HR" sz="1200" b="1" kern="1200" smtClean="0">
                <a:solidFill>
                  <a:schemeClr val="tx1"/>
                </a:solidFill>
                <a:effectLst/>
                <a:latin typeface="+mn-lt"/>
                <a:ea typeface="+mn-ea"/>
                <a:cs typeface="+mn-cs"/>
              </a:rPr>
              <a:t>višestruko</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grananje</a:t>
            </a:r>
            <a:r>
              <a:rPr lang="hr-HR" sz="1200" kern="1200" smtClean="0">
                <a:solidFill>
                  <a:schemeClr val="tx1"/>
                </a:solidFill>
                <a:effectLst/>
                <a:latin typeface="+mn-lt"/>
                <a:ea typeface="+mn-ea"/>
                <a:cs typeface="+mn-cs"/>
              </a:rPr>
              <a:t>. Ono nam </a:t>
            </a:r>
            <a:r>
              <a:rPr lang="hr-HR" sz="1200" b="1" kern="1200" smtClean="0">
                <a:solidFill>
                  <a:schemeClr val="tx1"/>
                </a:solidFill>
                <a:effectLst/>
                <a:latin typeface="+mn-lt"/>
                <a:ea typeface="+mn-ea"/>
                <a:cs typeface="+mn-cs"/>
              </a:rPr>
              <a:t>služi</a:t>
            </a:r>
            <a:r>
              <a:rPr lang="hr-HR" sz="1200" kern="1200" smtClean="0">
                <a:solidFill>
                  <a:schemeClr val="tx1"/>
                </a:solidFill>
                <a:effectLst/>
                <a:latin typeface="+mn-lt"/>
                <a:ea typeface="+mn-ea"/>
                <a:cs typeface="+mn-cs"/>
              </a:rPr>
              <a:t> kada </a:t>
            </a:r>
            <a:r>
              <a:rPr lang="hr-HR" sz="1200" b="1" kern="1200" smtClean="0">
                <a:solidFill>
                  <a:schemeClr val="tx1"/>
                </a:solidFill>
                <a:effectLst/>
                <a:latin typeface="+mn-lt"/>
                <a:ea typeface="+mn-ea"/>
                <a:cs typeface="+mn-cs"/>
              </a:rPr>
              <a:t>postoji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više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mogućnosti</a:t>
            </a:r>
            <a:r>
              <a:rPr lang="hr-HR" sz="1200" kern="1200" smtClean="0">
                <a:solidFill>
                  <a:schemeClr val="tx1"/>
                </a:solidFill>
                <a:effectLst/>
                <a:latin typeface="+mn-lt"/>
                <a:ea typeface="+mn-ea"/>
                <a:cs typeface="+mn-cs"/>
              </a:rPr>
              <a:t> za </a:t>
            </a:r>
            <a:r>
              <a:rPr lang="hr-HR" sz="1200" b="1" kern="1200" smtClean="0">
                <a:solidFill>
                  <a:schemeClr val="tx1"/>
                </a:solidFill>
                <a:effectLst/>
                <a:latin typeface="+mn-lt"/>
                <a:ea typeface="+mn-ea"/>
                <a:cs typeface="+mn-cs"/>
              </a:rPr>
              <a:t>određeni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scenarij</a:t>
            </a:r>
            <a:r>
              <a:rPr lang="hr-HR" sz="1200" kern="1200" smtClean="0">
                <a:solidFill>
                  <a:schemeClr val="tx1"/>
                </a:solidFill>
                <a:effectLst/>
                <a:latin typeface="+mn-lt"/>
                <a:ea typeface="+mn-ea"/>
                <a:cs typeface="+mn-cs"/>
              </a:rPr>
              <a:t>. </a:t>
            </a:r>
          </a:p>
          <a:p>
            <a:endParaRPr lang="hr-HR" b="1"/>
          </a:p>
        </p:txBody>
      </p:sp>
      <p:sp>
        <p:nvSpPr>
          <p:cNvPr id="4" name="Slide Number Placeholder 3"/>
          <p:cNvSpPr>
            <a:spLocks noGrp="1"/>
          </p:cNvSpPr>
          <p:nvPr>
            <p:ph type="sldNum" sz="quarter" idx="10"/>
          </p:nvPr>
        </p:nvSpPr>
        <p:spPr/>
        <p:txBody>
          <a:bodyPr/>
          <a:lstStyle/>
          <a:p>
            <a:fld id="{47006CC2-5E58-47EF-9F5B-FF7D5D6069C5}" type="slidenum">
              <a:rPr lang="hr-HR" smtClean="0"/>
              <a:t>2</a:t>
            </a:fld>
            <a:endParaRPr lang="hr-HR"/>
          </a:p>
        </p:txBody>
      </p:sp>
    </p:spTree>
    <p:extLst>
      <p:ext uri="{BB962C8B-B14F-4D97-AF65-F5344CB8AC3E}">
        <p14:creationId xmlns:p14="http://schemas.microsoft.com/office/powerpoint/2010/main" val="1691824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U ovom primjeru kreirali smo vlastitu PHP funkciju koja nam služi kada želimo pozdraviti nekog. </a:t>
            </a:r>
            <a:r>
              <a:rPr lang="hr-HR" sz="1200" b="1" kern="1200" smtClean="0">
                <a:solidFill>
                  <a:schemeClr val="tx1"/>
                </a:solidFill>
                <a:effectLst/>
                <a:latin typeface="+mn-lt"/>
                <a:ea typeface="+mn-ea"/>
                <a:cs typeface="+mn-cs"/>
              </a:rPr>
              <a:t>Prvo</a:t>
            </a:r>
            <a:r>
              <a:rPr lang="hr-HR" sz="1200" kern="1200" smtClean="0">
                <a:solidFill>
                  <a:schemeClr val="tx1"/>
                </a:solidFill>
                <a:effectLst/>
                <a:latin typeface="+mn-lt"/>
                <a:ea typeface="+mn-ea"/>
                <a:cs typeface="+mn-cs"/>
              </a:rPr>
              <a:t> smo </a:t>
            </a:r>
            <a:r>
              <a:rPr lang="hr-HR" sz="1200" b="1" kern="1200" smtClean="0">
                <a:solidFill>
                  <a:schemeClr val="tx1"/>
                </a:solidFill>
                <a:effectLst/>
                <a:latin typeface="+mn-lt"/>
                <a:ea typeface="+mn-ea"/>
                <a:cs typeface="+mn-cs"/>
              </a:rPr>
              <a:t>kreirali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funkciju</a:t>
            </a:r>
            <a:r>
              <a:rPr lang="hr-HR" sz="1200" kern="1200" smtClean="0">
                <a:solidFill>
                  <a:schemeClr val="tx1"/>
                </a:solidFill>
                <a:effectLst/>
                <a:latin typeface="+mn-lt"/>
                <a:ea typeface="+mn-ea"/>
                <a:cs typeface="+mn-cs"/>
              </a:rPr>
              <a:t> </a:t>
            </a:r>
            <a:r>
              <a:rPr lang="hr-HR" sz="1200" b="1" i="1" kern="1200" smtClean="0">
                <a:solidFill>
                  <a:schemeClr val="tx1"/>
                </a:solidFill>
                <a:effectLst/>
                <a:latin typeface="+mn-lt"/>
                <a:ea typeface="+mn-ea"/>
                <a:cs typeface="+mn-cs"/>
              </a:rPr>
              <a:t>pozdrav</a:t>
            </a:r>
            <a:r>
              <a:rPr lang="hr-HR" sz="1200" kern="1200" smtClean="0">
                <a:solidFill>
                  <a:schemeClr val="tx1"/>
                </a:solidFill>
                <a:effectLst/>
                <a:latin typeface="+mn-lt"/>
                <a:ea typeface="+mn-ea"/>
                <a:cs typeface="+mn-cs"/>
              </a:rPr>
              <a:t> i </a:t>
            </a:r>
            <a:r>
              <a:rPr lang="hr-HR" sz="1200" b="1" kern="1200" smtClean="0">
                <a:solidFill>
                  <a:schemeClr val="tx1"/>
                </a:solidFill>
                <a:effectLst/>
                <a:latin typeface="+mn-lt"/>
                <a:ea typeface="+mn-ea"/>
                <a:cs typeface="+mn-cs"/>
              </a:rPr>
              <a:t>dodali</a:t>
            </a:r>
            <a:r>
              <a:rPr lang="hr-HR" sz="1200" kern="1200" smtClean="0">
                <a:solidFill>
                  <a:schemeClr val="tx1"/>
                </a:solidFill>
                <a:effectLst/>
                <a:latin typeface="+mn-lt"/>
                <a:ea typeface="+mn-ea"/>
                <a:cs typeface="+mn-cs"/>
              </a:rPr>
              <a:t> joj </a:t>
            </a:r>
            <a:r>
              <a:rPr lang="hr-HR" sz="1200" b="1" kern="1200" smtClean="0">
                <a:solidFill>
                  <a:schemeClr val="tx1"/>
                </a:solidFill>
                <a:effectLst/>
                <a:latin typeface="+mn-lt"/>
                <a:ea typeface="+mn-ea"/>
                <a:cs typeface="+mn-cs"/>
              </a:rPr>
              <a:t>varijablu</a:t>
            </a:r>
            <a:r>
              <a:rPr lang="hr-HR" sz="1200" kern="1200" smtClean="0">
                <a:solidFill>
                  <a:schemeClr val="tx1"/>
                </a:solidFill>
                <a:effectLst/>
                <a:latin typeface="+mn-lt"/>
                <a:ea typeface="+mn-ea"/>
                <a:cs typeface="+mn-cs"/>
              </a:rPr>
              <a:t> </a:t>
            </a:r>
            <a:r>
              <a:rPr lang="hr-HR" sz="1200" b="1" i="1" kern="1200" smtClean="0">
                <a:solidFill>
                  <a:schemeClr val="tx1"/>
                </a:solidFill>
                <a:effectLst/>
                <a:latin typeface="+mn-lt"/>
                <a:ea typeface="+mn-ea"/>
                <a:cs typeface="+mn-cs"/>
              </a:rPr>
              <a:t>ime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zatim</a:t>
            </a:r>
            <a:r>
              <a:rPr lang="hr-HR" sz="1200" kern="1200" smtClean="0">
                <a:solidFill>
                  <a:schemeClr val="tx1"/>
                </a:solidFill>
                <a:effectLst/>
                <a:latin typeface="+mn-lt"/>
                <a:ea typeface="+mn-ea"/>
                <a:cs typeface="+mn-cs"/>
              </a:rPr>
              <a:t> smo </a:t>
            </a:r>
            <a:r>
              <a:rPr lang="hr-HR" sz="1200" b="1" kern="1200" smtClean="0">
                <a:solidFill>
                  <a:schemeClr val="tx1"/>
                </a:solidFill>
                <a:effectLst/>
                <a:latin typeface="+mn-lt"/>
                <a:ea typeface="+mn-ea"/>
                <a:cs typeface="+mn-cs"/>
              </a:rPr>
              <a:t>napisali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što</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će</a:t>
            </a:r>
            <a:r>
              <a:rPr lang="hr-HR" sz="1200" kern="1200" smtClean="0">
                <a:solidFill>
                  <a:schemeClr val="tx1"/>
                </a:solidFill>
                <a:effectLst/>
                <a:latin typeface="+mn-lt"/>
                <a:ea typeface="+mn-ea"/>
                <a:cs typeface="+mn-cs"/>
              </a:rPr>
              <a:t> ta </a:t>
            </a:r>
            <a:r>
              <a:rPr lang="hr-HR" sz="1200" b="1" kern="1200" smtClean="0">
                <a:solidFill>
                  <a:schemeClr val="tx1"/>
                </a:solidFill>
                <a:effectLst/>
                <a:latin typeface="+mn-lt"/>
                <a:ea typeface="+mn-ea"/>
                <a:cs typeface="+mn-cs"/>
              </a:rPr>
              <a:t>funkcija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raditi</a:t>
            </a:r>
            <a:r>
              <a:rPr lang="hr-HR" sz="1200" kern="1200" smtClean="0">
                <a:solidFill>
                  <a:schemeClr val="tx1"/>
                </a:solidFill>
                <a:effectLst/>
                <a:latin typeface="+mn-lt"/>
                <a:ea typeface="+mn-ea"/>
                <a:cs typeface="+mn-cs"/>
              </a:rPr>
              <a:t>, tj. u ovom primjeru će </a:t>
            </a:r>
            <a:r>
              <a:rPr lang="hr-HR" sz="1200" b="1" kern="1200" smtClean="0">
                <a:solidFill>
                  <a:schemeClr val="tx1"/>
                </a:solidFill>
                <a:effectLst/>
                <a:latin typeface="+mn-lt"/>
                <a:ea typeface="+mn-ea"/>
                <a:cs typeface="+mn-cs"/>
              </a:rPr>
              <a:t>upisati</a:t>
            </a:r>
            <a:r>
              <a:rPr lang="hr-HR" sz="1200" kern="1200" smtClean="0">
                <a:solidFill>
                  <a:schemeClr val="tx1"/>
                </a:solidFill>
                <a:effectLst/>
                <a:latin typeface="+mn-lt"/>
                <a:ea typeface="+mn-ea"/>
                <a:cs typeface="+mn-cs"/>
              </a:rPr>
              <a:t> </a:t>
            </a:r>
            <a:r>
              <a:rPr lang="hr-HR" sz="1200" b="1" i="1" kern="1200" smtClean="0">
                <a:solidFill>
                  <a:schemeClr val="tx1"/>
                </a:solidFill>
                <a:effectLst/>
                <a:latin typeface="+mn-lt"/>
                <a:ea typeface="+mn-ea"/>
                <a:cs typeface="+mn-cs"/>
              </a:rPr>
              <a:t>Dobar</a:t>
            </a:r>
            <a:r>
              <a:rPr lang="hr-HR" sz="1200" i="1" kern="1200" smtClean="0">
                <a:solidFill>
                  <a:schemeClr val="tx1"/>
                </a:solidFill>
                <a:effectLst/>
                <a:latin typeface="+mn-lt"/>
                <a:ea typeface="+mn-ea"/>
                <a:cs typeface="+mn-cs"/>
              </a:rPr>
              <a:t> </a:t>
            </a:r>
            <a:r>
              <a:rPr lang="hr-HR" sz="1200" b="1" i="1" kern="1200" smtClean="0">
                <a:solidFill>
                  <a:schemeClr val="tx1"/>
                </a:solidFill>
                <a:effectLst/>
                <a:latin typeface="+mn-lt"/>
                <a:ea typeface="+mn-ea"/>
                <a:cs typeface="+mn-cs"/>
              </a:rPr>
              <a:t>dan</a:t>
            </a:r>
            <a:r>
              <a:rPr lang="hr-HR" sz="1200" i="1"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zatim</a:t>
            </a:r>
            <a:r>
              <a:rPr lang="hr-HR" sz="1200" kern="1200" smtClean="0">
                <a:solidFill>
                  <a:schemeClr val="tx1"/>
                </a:solidFill>
                <a:effectLst/>
                <a:latin typeface="+mn-lt"/>
                <a:ea typeface="+mn-ea"/>
                <a:cs typeface="+mn-cs"/>
              </a:rPr>
              <a:t> </a:t>
            </a:r>
            <a:r>
              <a:rPr lang="hr-HR" sz="1200" b="1" i="1" kern="1200" smtClean="0">
                <a:solidFill>
                  <a:schemeClr val="tx1"/>
                </a:solidFill>
                <a:effectLst/>
                <a:latin typeface="+mn-lt"/>
                <a:ea typeface="+mn-ea"/>
                <a:cs typeface="+mn-cs"/>
              </a:rPr>
              <a:t>ime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osobe</a:t>
            </a:r>
            <a:r>
              <a:rPr lang="hr-HR" sz="1200" kern="1200" smtClean="0">
                <a:solidFill>
                  <a:schemeClr val="tx1"/>
                </a:solidFill>
                <a:effectLst/>
                <a:latin typeface="+mn-lt"/>
                <a:ea typeface="+mn-ea"/>
                <a:cs typeface="+mn-cs"/>
              </a:rPr>
              <a:t> koju  želimo pozdraviti što će u pregledniku ovako izgledati: </a:t>
            </a:r>
            <a:r>
              <a:rPr lang="hr-HR" sz="1200" b="1" kern="1200" smtClean="0">
                <a:solidFill>
                  <a:schemeClr val="tx1"/>
                </a:solidFill>
                <a:effectLst/>
                <a:latin typeface="+mn-lt"/>
                <a:ea typeface="+mn-ea"/>
                <a:cs typeface="+mn-cs"/>
              </a:rPr>
              <a:t>POKRENUTI</a:t>
            </a:r>
            <a:r>
              <a:rPr lang="hr-HR" sz="1200" b="1" kern="1200" baseline="0" smtClean="0">
                <a:solidFill>
                  <a:schemeClr val="tx1"/>
                </a:solidFill>
                <a:effectLst/>
                <a:latin typeface="+mn-lt"/>
                <a:ea typeface="+mn-ea"/>
                <a:cs typeface="+mn-cs"/>
              </a:rPr>
              <a:t> PRIMJER</a:t>
            </a:r>
            <a:endParaRPr lang="hr-HR" sz="1200" kern="1200" smtClean="0">
              <a:solidFill>
                <a:schemeClr val="tx1"/>
              </a:solidFill>
              <a:effectLst/>
              <a:latin typeface="+mn-lt"/>
              <a:ea typeface="+mn-ea"/>
              <a:cs typeface="+mn-cs"/>
            </a:endParaRPr>
          </a:p>
          <a:p>
            <a:endParaRPr lang="hr-HR"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U </a:t>
            </a:r>
            <a:r>
              <a:rPr lang="hr-HR" sz="1200" b="1" kern="1200" smtClean="0">
                <a:solidFill>
                  <a:schemeClr val="tx1"/>
                </a:solidFill>
                <a:effectLst/>
                <a:latin typeface="+mn-lt"/>
                <a:ea typeface="+mn-ea"/>
                <a:cs typeface="+mn-cs"/>
              </a:rPr>
              <a:t>idućem</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primjeru</a:t>
            </a:r>
            <a:r>
              <a:rPr lang="hr-HR" sz="1200" kern="1200" smtClean="0">
                <a:solidFill>
                  <a:schemeClr val="tx1"/>
                </a:solidFill>
                <a:effectLst/>
                <a:latin typeface="+mn-lt"/>
                <a:ea typeface="+mn-ea"/>
                <a:cs typeface="+mn-cs"/>
              </a:rPr>
              <a:t> prikazat ćemo kako se </a:t>
            </a:r>
            <a:r>
              <a:rPr lang="hr-HR" sz="1200" b="1" kern="1200" smtClean="0">
                <a:solidFill>
                  <a:schemeClr val="tx1"/>
                </a:solidFill>
                <a:effectLst/>
                <a:latin typeface="+mn-lt"/>
                <a:ea typeface="+mn-ea"/>
                <a:cs typeface="+mn-cs"/>
              </a:rPr>
              <a:t>izvode</a:t>
            </a:r>
            <a:r>
              <a:rPr lang="hr-HR" sz="1200" kern="1200" smtClean="0">
                <a:solidFill>
                  <a:schemeClr val="tx1"/>
                </a:solidFill>
                <a:effectLst/>
                <a:latin typeface="+mn-lt"/>
                <a:ea typeface="+mn-ea"/>
                <a:cs typeface="+mn-cs"/>
              </a:rPr>
              <a:t> već </a:t>
            </a:r>
            <a:r>
              <a:rPr lang="hr-HR" sz="1200" b="1" kern="1200" smtClean="0">
                <a:solidFill>
                  <a:schemeClr val="tx1"/>
                </a:solidFill>
                <a:effectLst/>
                <a:latin typeface="+mn-lt"/>
                <a:ea typeface="+mn-ea"/>
                <a:cs typeface="+mn-cs"/>
              </a:rPr>
              <a:t>ugrađene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funkcije</a:t>
            </a:r>
            <a:r>
              <a:rPr lang="hr-HR" sz="1200" kern="1200" smtClean="0">
                <a:solidFill>
                  <a:schemeClr val="tx1"/>
                </a:solidFill>
                <a:effectLst/>
                <a:latin typeface="+mn-lt"/>
                <a:ea typeface="+mn-ea"/>
                <a:cs typeface="+mn-cs"/>
              </a:rPr>
              <a:t> tzv. “Built In” funkcije. Za primjer ćemo uzeti </a:t>
            </a:r>
            <a:r>
              <a:rPr lang="hr-HR" sz="1200" b="1" kern="1200" smtClean="0">
                <a:solidFill>
                  <a:schemeClr val="tx1"/>
                </a:solidFill>
                <a:effectLst/>
                <a:latin typeface="+mn-lt"/>
                <a:ea typeface="+mn-ea"/>
                <a:cs typeface="+mn-cs"/>
              </a:rPr>
              <a:t>funkciju</a:t>
            </a:r>
            <a:r>
              <a:rPr lang="hr-HR" sz="1200" kern="1200" smtClean="0">
                <a:solidFill>
                  <a:schemeClr val="tx1"/>
                </a:solidFill>
                <a:effectLst/>
                <a:latin typeface="+mn-lt"/>
                <a:ea typeface="+mn-ea"/>
                <a:cs typeface="+mn-cs"/>
              </a:rPr>
              <a:t> koja nam </a:t>
            </a:r>
            <a:r>
              <a:rPr lang="hr-HR" sz="1200" b="1" kern="1200" smtClean="0">
                <a:solidFill>
                  <a:schemeClr val="tx1"/>
                </a:solidFill>
                <a:effectLst/>
                <a:latin typeface="+mn-lt"/>
                <a:ea typeface="+mn-ea"/>
                <a:cs typeface="+mn-cs"/>
              </a:rPr>
              <a:t>pokazuje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točan</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datum</a:t>
            </a:r>
            <a:r>
              <a:rPr lang="hr-HR" sz="1200" kern="1200" smtClean="0">
                <a:solidFill>
                  <a:schemeClr val="tx1"/>
                </a:solidFill>
                <a:effectLst/>
                <a:latin typeface="+mn-lt"/>
                <a:ea typeface="+mn-ea"/>
                <a:cs typeface="+mn-cs"/>
              </a:rPr>
              <a:t> i </a:t>
            </a:r>
            <a:r>
              <a:rPr lang="hr-HR" sz="1200" b="1" kern="1200" smtClean="0">
                <a:solidFill>
                  <a:schemeClr val="tx1"/>
                </a:solidFill>
                <a:effectLst/>
                <a:latin typeface="+mn-lt"/>
                <a:ea typeface="+mn-ea"/>
                <a:cs typeface="+mn-cs"/>
              </a:rPr>
              <a:t>vrijeme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sustava</a:t>
            </a:r>
            <a:r>
              <a:rPr lang="hr-HR" sz="1200" kern="1200" smtClean="0">
                <a:solidFill>
                  <a:schemeClr val="tx1"/>
                </a:solidFill>
                <a:effectLst/>
                <a:latin typeface="+mn-lt"/>
                <a:ea typeface="+mn-ea"/>
                <a:cs typeface="+mn-cs"/>
              </a:rPr>
              <a:t>.</a:t>
            </a:r>
          </a:p>
          <a:p>
            <a:endParaRPr lang="hr-HR"/>
          </a:p>
        </p:txBody>
      </p:sp>
      <p:sp>
        <p:nvSpPr>
          <p:cNvPr id="4" name="Slide Number Placeholder 3"/>
          <p:cNvSpPr>
            <a:spLocks noGrp="1"/>
          </p:cNvSpPr>
          <p:nvPr>
            <p:ph type="sldNum" sz="quarter" idx="10"/>
          </p:nvPr>
        </p:nvSpPr>
        <p:spPr/>
        <p:txBody>
          <a:bodyPr/>
          <a:lstStyle/>
          <a:p>
            <a:fld id="{47006CC2-5E58-47EF-9F5B-FF7D5D6069C5}" type="slidenum">
              <a:rPr lang="hr-HR" smtClean="0"/>
              <a:t>11</a:t>
            </a:fld>
            <a:endParaRPr lang="hr-HR"/>
          </a:p>
        </p:txBody>
      </p:sp>
    </p:spTree>
    <p:extLst>
      <p:ext uri="{BB962C8B-B14F-4D97-AF65-F5344CB8AC3E}">
        <p14:creationId xmlns:p14="http://schemas.microsoft.com/office/powerpoint/2010/main" val="1221645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b="1" kern="1200" smtClean="0">
                <a:solidFill>
                  <a:schemeClr val="tx1"/>
                </a:solidFill>
                <a:effectLst/>
                <a:latin typeface="+mn-lt"/>
                <a:ea typeface="+mn-ea"/>
                <a:cs typeface="+mn-cs"/>
              </a:rPr>
              <a:t>Iduću</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funkciju</a:t>
            </a:r>
            <a:r>
              <a:rPr lang="hr-HR" sz="1200" kern="1200" smtClean="0">
                <a:solidFill>
                  <a:schemeClr val="tx1"/>
                </a:solidFill>
                <a:effectLst/>
                <a:latin typeface="+mn-lt"/>
                <a:ea typeface="+mn-ea"/>
                <a:cs typeface="+mn-cs"/>
              </a:rPr>
              <a:t> koju ćemo prikazati jest funkcija </a:t>
            </a:r>
            <a:r>
              <a:rPr lang="hr-HR" sz="1200" b="1" kern="1200" smtClean="0">
                <a:solidFill>
                  <a:schemeClr val="tx1"/>
                </a:solidFill>
                <a:effectLst/>
                <a:latin typeface="+mn-lt"/>
                <a:ea typeface="+mn-ea"/>
                <a:cs typeface="+mn-cs"/>
              </a:rPr>
              <a:t>SUM</a:t>
            </a:r>
            <a:r>
              <a:rPr lang="hr-HR" sz="1200" kern="1200" smtClean="0">
                <a:solidFill>
                  <a:schemeClr val="tx1"/>
                </a:solidFill>
                <a:effectLst/>
                <a:latin typeface="+mn-lt"/>
                <a:ea typeface="+mn-ea"/>
                <a:cs typeface="+mn-cs"/>
              </a:rPr>
              <a:t>. Funkcija se </a:t>
            </a:r>
            <a:r>
              <a:rPr lang="hr-HR" sz="1200" b="1" kern="1200" smtClean="0">
                <a:solidFill>
                  <a:schemeClr val="tx1"/>
                </a:solidFill>
                <a:effectLst/>
                <a:latin typeface="+mn-lt"/>
                <a:ea typeface="+mn-ea"/>
                <a:cs typeface="+mn-cs"/>
              </a:rPr>
              <a:t>koristi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za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izračune</a:t>
            </a:r>
            <a:r>
              <a:rPr lang="hr-HR" sz="1200" kern="1200" smtClean="0">
                <a:solidFill>
                  <a:schemeClr val="tx1"/>
                </a:solidFill>
                <a:effectLst/>
                <a:latin typeface="+mn-lt"/>
                <a:ea typeface="+mn-ea"/>
                <a:cs typeface="+mn-cs"/>
              </a:rPr>
              <a:t> i ona </a:t>
            </a:r>
            <a:r>
              <a:rPr lang="hr-HR" sz="1200" b="1" kern="1200" smtClean="0">
                <a:solidFill>
                  <a:schemeClr val="tx1"/>
                </a:solidFill>
                <a:effectLst/>
                <a:latin typeface="+mn-lt"/>
                <a:ea typeface="+mn-ea"/>
                <a:cs typeface="+mn-cs"/>
              </a:rPr>
              <a:t>vraća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vrijednost</a:t>
            </a:r>
            <a:r>
              <a:rPr lang="hr-HR" sz="1200" kern="1200" smtClean="0">
                <a:solidFill>
                  <a:schemeClr val="tx1"/>
                </a:solidFill>
                <a:effectLst/>
                <a:latin typeface="+mn-lt"/>
                <a:ea typeface="+mn-ea"/>
                <a:cs typeface="+mn-cs"/>
              </a:rPr>
              <a:t> što </a:t>
            </a:r>
            <a:r>
              <a:rPr lang="hr-HR" sz="1200" b="1" kern="1200" smtClean="0">
                <a:solidFill>
                  <a:schemeClr val="tx1"/>
                </a:solidFill>
                <a:effectLst/>
                <a:latin typeface="+mn-lt"/>
                <a:ea typeface="+mn-ea"/>
                <a:cs typeface="+mn-cs"/>
              </a:rPr>
              <a:t>definiramo</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izrazom</a:t>
            </a:r>
            <a:r>
              <a:rPr lang="hr-HR" sz="1200" kern="1200" smtClean="0">
                <a:solidFill>
                  <a:schemeClr val="tx1"/>
                </a:solidFill>
                <a:effectLst/>
                <a:latin typeface="+mn-lt"/>
                <a:ea typeface="+mn-ea"/>
                <a:cs typeface="+mn-cs"/>
              </a:rPr>
              <a:t> </a:t>
            </a:r>
            <a:r>
              <a:rPr lang="hr-HR" sz="1200" b="1" i="1" kern="1200" smtClean="0">
                <a:solidFill>
                  <a:schemeClr val="tx1"/>
                </a:solidFill>
                <a:effectLst/>
                <a:latin typeface="+mn-lt"/>
                <a:ea typeface="+mn-ea"/>
                <a:cs typeface="+mn-cs"/>
              </a:rPr>
              <a:t>return</a:t>
            </a:r>
            <a:r>
              <a:rPr lang="hr-HR" sz="1200" kern="1200" smtClean="0">
                <a:solidFill>
                  <a:schemeClr val="tx1"/>
                </a:solidFill>
                <a:effectLst/>
                <a:latin typeface="+mn-lt"/>
                <a:ea typeface="+mn-ea"/>
                <a:cs typeface="+mn-cs"/>
              </a:rPr>
              <a:t>. U </a:t>
            </a:r>
            <a:r>
              <a:rPr lang="hr-HR" sz="1200" b="1" kern="1200" smtClean="0">
                <a:solidFill>
                  <a:schemeClr val="tx1"/>
                </a:solidFill>
                <a:effectLst/>
                <a:latin typeface="+mn-lt"/>
                <a:ea typeface="+mn-ea"/>
                <a:cs typeface="+mn-cs"/>
              </a:rPr>
              <a:t>idućem</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primjeru</a:t>
            </a:r>
            <a:r>
              <a:rPr lang="hr-HR" sz="1200" kern="1200" smtClean="0">
                <a:solidFill>
                  <a:schemeClr val="tx1"/>
                </a:solidFill>
                <a:effectLst/>
                <a:latin typeface="+mn-lt"/>
                <a:ea typeface="+mn-ea"/>
                <a:cs typeface="+mn-cs"/>
              </a:rPr>
              <a:t> prikazat ćemo kako se </a:t>
            </a:r>
            <a:r>
              <a:rPr lang="hr-HR" sz="1200" b="1" kern="1200" smtClean="0">
                <a:solidFill>
                  <a:schemeClr val="tx1"/>
                </a:solidFill>
                <a:effectLst/>
                <a:latin typeface="+mn-lt"/>
                <a:ea typeface="+mn-ea"/>
                <a:cs typeface="+mn-cs"/>
              </a:rPr>
              <a:t>izvodi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funkcija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SUM</a:t>
            </a:r>
            <a:r>
              <a:rPr lang="hr-HR" sz="1200" kern="1200" smtClean="0">
                <a:solidFill>
                  <a:schemeClr val="tx1"/>
                </a:solidFill>
                <a:effectLst/>
                <a:latin typeface="+mn-lt"/>
                <a:ea typeface="+mn-ea"/>
                <a:cs typeface="+mn-cs"/>
              </a:rPr>
              <a:t>:</a:t>
            </a:r>
          </a:p>
          <a:p>
            <a:endParaRPr lang="hr-HR" smtClean="0"/>
          </a:p>
          <a:p>
            <a:endParaRPr lang="hr-HR" smtClean="0"/>
          </a:p>
          <a:p>
            <a:endParaRPr lang="hr-HR"/>
          </a:p>
        </p:txBody>
      </p:sp>
      <p:sp>
        <p:nvSpPr>
          <p:cNvPr id="4" name="Slide Number Placeholder 3"/>
          <p:cNvSpPr>
            <a:spLocks noGrp="1"/>
          </p:cNvSpPr>
          <p:nvPr>
            <p:ph type="sldNum" sz="quarter" idx="10"/>
          </p:nvPr>
        </p:nvSpPr>
        <p:spPr/>
        <p:txBody>
          <a:bodyPr/>
          <a:lstStyle/>
          <a:p>
            <a:fld id="{47006CC2-5E58-47EF-9F5B-FF7D5D6069C5}" type="slidenum">
              <a:rPr lang="hr-HR" smtClean="0"/>
              <a:t>12</a:t>
            </a:fld>
            <a:endParaRPr lang="hr-HR"/>
          </a:p>
        </p:txBody>
      </p:sp>
    </p:spTree>
    <p:extLst>
      <p:ext uri="{BB962C8B-B14F-4D97-AF65-F5344CB8AC3E}">
        <p14:creationId xmlns:p14="http://schemas.microsoft.com/office/powerpoint/2010/main" val="3312215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U primjeru smo </a:t>
            </a:r>
            <a:r>
              <a:rPr lang="hr-HR" sz="1200" b="1" kern="1200" smtClean="0">
                <a:solidFill>
                  <a:schemeClr val="tx1"/>
                </a:solidFill>
                <a:effectLst/>
                <a:latin typeface="+mn-lt"/>
                <a:ea typeface="+mn-ea"/>
                <a:cs typeface="+mn-cs"/>
              </a:rPr>
              <a:t>izveli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funkciju</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SUM</a:t>
            </a:r>
            <a:r>
              <a:rPr lang="hr-HR" sz="1200" kern="1200" smtClean="0">
                <a:solidFill>
                  <a:schemeClr val="tx1"/>
                </a:solidFill>
                <a:effectLst/>
                <a:latin typeface="+mn-lt"/>
                <a:ea typeface="+mn-ea"/>
                <a:cs typeface="+mn-cs"/>
              </a:rPr>
              <a:t> koja će </a:t>
            </a:r>
            <a:r>
              <a:rPr lang="hr-HR" sz="1200" b="1" kern="1200" smtClean="0">
                <a:solidFill>
                  <a:schemeClr val="tx1"/>
                </a:solidFill>
                <a:effectLst/>
                <a:latin typeface="+mn-lt"/>
                <a:ea typeface="+mn-ea"/>
                <a:cs typeface="+mn-cs"/>
              </a:rPr>
              <a:t>pomnožiti varijable </a:t>
            </a:r>
            <a:r>
              <a:rPr lang="hr-HR" sz="1200" b="1" i="1" kern="1200" smtClean="0">
                <a:solidFill>
                  <a:schemeClr val="tx1"/>
                </a:solidFill>
                <a:effectLst/>
                <a:latin typeface="+mn-lt"/>
                <a:ea typeface="+mn-ea"/>
                <a:cs typeface="+mn-cs"/>
              </a:rPr>
              <a:t>$x</a:t>
            </a:r>
            <a:r>
              <a:rPr lang="hr-HR" sz="1200" b="1" kern="1200" smtClean="0">
                <a:solidFill>
                  <a:schemeClr val="tx1"/>
                </a:solidFill>
                <a:effectLst/>
                <a:latin typeface="+mn-lt"/>
                <a:ea typeface="+mn-ea"/>
                <a:cs typeface="+mn-cs"/>
              </a:rPr>
              <a:t> i </a:t>
            </a:r>
            <a:r>
              <a:rPr lang="hr-HR" sz="1200" b="1" i="1" kern="1200" smtClean="0">
                <a:solidFill>
                  <a:schemeClr val="tx1"/>
                </a:solidFill>
                <a:effectLst/>
                <a:latin typeface="+mn-lt"/>
                <a:ea typeface="+mn-ea"/>
                <a:cs typeface="+mn-cs"/>
              </a:rPr>
              <a:t>$y</a:t>
            </a:r>
            <a:r>
              <a:rPr lang="hr-HR" sz="1200" b="1" kern="1200" smtClean="0">
                <a:solidFill>
                  <a:schemeClr val="tx1"/>
                </a:solidFill>
                <a:effectLst/>
                <a:latin typeface="+mn-lt"/>
                <a:ea typeface="+mn-ea"/>
                <a:cs typeface="+mn-cs"/>
              </a:rPr>
              <a:t> </a:t>
            </a:r>
            <a:r>
              <a:rPr lang="hr-HR" sz="1200" kern="1200" smtClean="0">
                <a:solidFill>
                  <a:schemeClr val="tx1"/>
                </a:solidFill>
                <a:effectLst/>
                <a:latin typeface="+mn-lt"/>
                <a:ea typeface="+mn-ea"/>
                <a:cs typeface="+mn-cs"/>
              </a:rPr>
              <a:t>i </a:t>
            </a:r>
            <a:r>
              <a:rPr lang="hr-HR" sz="1200" b="1" kern="1200" smtClean="0">
                <a:solidFill>
                  <a:schemeClr val="tx1"/>
                </a:solidFill>
                <a:effectLst/>
                <a:latin typeface="+mn-lt"/>
                <a:ea typeface="+mn-ea"/>
                <a:cs typeface="+mn-cs"/>
              </a:rPr>
              <a:t>vratit</a:t>
            </a:r>
            <a:r>
              <a:rPr lang="hr-HR" sz="1200" kern="1200" smtClean="0">
                <a:solidFill>
                  <a:schemeClr val="tx1"/>
                </a:solidFill>
                <a:effectLst/>
                <a:latin typeface="+mn-lt"/>
                <a:ea typeface="+mn-ea"/>
                <a:cs typeface="+mn-cs"/>
              </a:rPr>
              <a:t> će nam </a:t>
            </a:r>
            <a:r>
              <a:rPr lang="hr-HR" sz="1200" b="1" kern="1200" smtClean="0">
                <a:solidFill>
                  <a:schemeClr val="tx1"/>
                </a:solidFill>
                <a:effectLst/>
                <a:latin typeface="+mn-lt"/>
                <a:ea typeface="+mn-ea"/>
                <a:cs typeface="+mn-cs"/>
              </a:rPr>
              <a:t>vrijednost</a:t>
            </a:r>
            <a:r>
              <a:rPr lang="hr-HR" sz="1200" kern="1200" smtClean="0">
                <a:solidFill>
                  <a:schemeClr val="tx1"/>
                </a:solidFill>
                <a:effectLst/>
                <a:latin typeface="+mn-lt"/>
                <a:ea typeface="+mn-ea"/>
                <a:cs typeface="+mn-cs"/>
              </a:rPr>
              <a:t> </a:t>
            </a:r>
            <a:r>
              <a:rPr lang="hr-HR" sz="1200" b="1" i="1" kern="1200" smtClean="0">
                <a:solidFill>
                  <a:schemeClr val="tx1"/>
                </a:solidFill>
                <a:effectLst/>
                <a:latin typeface="+mn-lt"/>
                <a:ea typeface="+mn-ea"/>
                <a:cs typeface="+mn-cs"/>
              </a:rPr>
              <a:t>$z</a:t>
            </a:r>
            <a:r>
              <a:rPr lang="hr-HR" sz="1200" kern="1200" smtClean="0">
                <a:solidFill>
                  <a:schemeClr val="tx1"/>
                </a:solidFill>
                <a:effectLst/>
                <a:latin typeface="+mn-lt"/>
                <a:ea typeface="+mn-ea"/>
                <a:cs typeface="+mn-cs"/>
              </a:rPr>
              <a:t> koja je rezultat množenja </a:t>
            </a:r>
            <a:r>
              <a:rPr lang="hr-HR" sz="1200" i="1" kern="1200" smtClean="0">
                <a:solidFill>
                  <a:schemeClr val="tx1"/>
                </a:solidFill>
                <a:effectLst/>
                <a:latin typeface="+mn-lt"/>
                <a:ea typeface="+mn-ea"/>
                <a:cs typeface="+mn-cs"/>
              </a:rPr>
              <a:t>$x</a:t>
            </a:r>
            <a:r>
              <a:rPr lang="hr-HR" sz="1200" kern="1200" smtClean="0">
                <a:solidFill>
                  <a:schemeClr val="tx1"/>
                </a:solidFill>
                <a:effectLst/>
                <a:latin typeface="+mn-lt"/>
                <a:ea typeface="+mn-ea"/>
                <a:cs typeface="+mn-cs"/>
              </a:rPr>
              <a:t> i </a:t>
            </a:r>
            <a:r>
              <a:rPr lang="hr-HR" sz="1200" i="1" kern="1200" smtClean="0">
                <a:solidFill>
                  <a:schemeClr val="tx1"/>
                </a:solidFill>
                <a:effectLst/>
                <a:latin typeface="+mn-lt"/>
                <a:ea typeface="+mn-ea"/>
                <a:cs typeface="+mn-cs"/>
              </a:rPr>
              <a:t>$y</a:t>
            </a:r>
            <a:r>
              <a:rPr lang="hr-HR" sz="1200" kern="1200" smtClean="0">
                <a:solidFill>
                  <a:schemeClr val="tx1"/>
                </a:solidFill>
                <a:effectLst/>
                <a:latin typeface="+mn-lt"/>
                <a:ea typeface="+mn-ea"/>
                <a:cs typeface="+mn-cs"/>
              </a:rPr>
              <a:t> varijable, što u pregledniku izgleda ovako: </a:t>
            </a:r>
            <a:r>
              <a:rPr lang="hr-HR" sz="1200" b="1" kern="1200" smtClean="0">
                <a:solidFill>
                  <a:schemeClr val="tx1"/>
                </a:solidFill>
                <a:effectLst/>
                <a:latin typeface="+mn-lt"/>
                <a:ea typeface="+mn-ea"/>
                <a:cs typeface="+mn-cs"/>
              </a:rPr>
              <a:t>POKRENUTI PRIMJER</a:t>
            </a:r>
            <a:endParaRPr lang="hr-HR" sz="1200" kern="1200" smtClean="0">
              <a:solidFill>
                <a:schemeClr val="tx1"/>
              </a:solidFill>
              <a:effectLst/>
              <a:latin typeface="+mn-lt"/>
              <a:ea typeface="+mn-ea"/>
              <a:cs typeface="+mn-cs"/>
            </a:endParaRPr>
          </a:p>
          <a:p>
            <a:endParaRPr lang="hr-HR"/>
          </a:p>
        </p:txBody>
      </p:sp>
      <p:sp>
        <p:nvSpPr>
          <p:cNvPr id="4" name="Slide Number Placeholder 3"/>
          <p:cNvSpPr>
            <a:spLocks noGrp="1"/>
          </p:cNvSpPr>
          <p:nvPr>
            <p:ph type="sldNum" sz="quarter" idx="10"/>
          </p:nvPr>
        </p:nvSpPr>
        <p:spPr/>
        <p:txBody>
          <a:bodyPr/>
          <a:lstStyle/>
          <a:p>
            <a:fld id="{47006CC2-5E58-47EF-9F5B-FF7D5D6069C5}" type="slidenum">
              <a:rPr lang="hr-HR" smtClean="0"/>
              <a:t>13</a:t>
            </a:fld>
            <a:endParaRPr lang="hr-HR"/>
          </a:p>
        </p:txBody>
      </p:sp>
    </p:spTree>
    <p:extLst>
      <p:ext uri="{BB962C8B-B14F-4D97-AF65-F5344CB8AC3E}">
        <p14:creationId xmlns:p14="http://schemas.microsoft.com/office/powerpoint/2010/main" val="121944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U ovom primjeru smo postavili više uvjeta za prikaz vremena. </a:t>
            </a:r>
            <a:r>
              <a:rPr lang="hr-HR" sz="1200" b="1" kern="1200" smtClean="0">
                <a:solidFill>
                  <a:schemeClr val="tx1"/>
                </a:solidFill>
                <a:effectLst/>
                <a:latin typeface="+mn-lt"/>
                <a:ea typeface="+mn-ea"/>
                <a:cs typeface="+mn-cs"/>
              </a:rPr>
              <a:t>Višestruko</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grananje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prepoznajemo</a:t>
            </a:r>
            <a:r>
              <a:rPr lang="hr-HR" sz="1200" kern="1200" smtClean="0">
                <a:solidFill>
                  <a:schemeClr val="tx1"/>
                </a:solidFill>
                <a:effectLst/>
                <a:latin typeface="+mn-lt"/>
                <a:ea typeface="+mn-ea"/>
                <a:cs typeface="+mn-cs"/>
              </a:rPr>
              <a:t> po oznakama </a:t>
            </a:r>
            <a:r>
              <a:rPr lang="hr-HR" sz="1200" b="1" i="1" kern="1200" smtClean="0">
                <a:solidFill>
                  <a:schemeClr val="tx1"/>
                </a:solidFill>
                <a:effectLst/>
                <a:latin typeface="+mn-lt"/>
                <a:ea typeface="+mn-ea"/>
                <a:cs typeface="+mn-cs"/>
              </a:rPr>
              <a:t>elseif</a:t>
            </a:r>
            <a:r>
              <a:rPr lang="hr-HR" sz="1200" kern="1200" smtClean="0">
                <a:solidFill>
                  <a:schemeClr val="tx1"/>
                </a:solidFill>
                <a:effectLst/>
                <a:latin typeface="+mn-lt"/>
                <a:ea typeface="+mn-ea"/>
                <a:cs typeface="+mn-cs"/>
              </a:rPr>
              <a:t> i </a:t>
            </a:r>
            <a:r>
              <a:rPr lang="hr-HR" sz="1200" b="1" i="1" kern="1200" smtClean="0">
                <a:solidFill>
                  <a:schemeClr val="tx1"/>
                </a:solidFill>
                <a:effectLst/>
                <a:latin typeface="+mn-lt"/>
                <a:ea typeface="+mn-ea"/>
                <a:cs typeface="+mn-cs"/>
              </a:rPr>
              <a:t>else</a:t>
            </a:r>
            <a:r>
              <a:rPr lang="hr-HR" sz="1200" kern="120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Ono što radi ovaj primjer jest da nam prikazuje koje je doba dana. Ako je manje od 10h prikazat će nam se poruka “Dobro jutro!”, ako je manje od  19h prikazat će se “Dobar dan!” i ako je između 19h i 10h prikazat će nam se “Dobra večer!”. Poruke smo oblikovali u CSS-u, te će to ovako izgledati u pregledniku: (</a:t>
            </a:r>
            <a:r>
              <a:rPr lang="hr-HR" sz="1200" b="1" kern="1200" smtClean="0">
                <a:solidFill>
                  <a:schemeClr val="tx1"/>
                </a:solidFill>
                <a:effectLst/>
                <a:latin typeface="+mn-lt"/>
                <a:ea typeface="+mn-ea"/>
                <a:cs typeface="+mn-cs"/>
              </a:rPr>
              <a:t>POKRENUTI</a:t>
            </a:r>
            <a:r>
              <a:rPr lang="hr-HR" sz="1200" b="1" kern="1200" baseline="0" smtClean="0">
                <a:solidFill>
                  <a:schemeClr val="tx1"/>
                </a:solidFill>
                <a:effectLst/>
                <a:latin typeface="+mn-lt"/>
                <a:ea typeface="+mn-ea"/>
                <a:cs typeface="+mn-cs"/>
              </a:rPr>
              <a:t> PRIMJER</a:t>
            </a:r>
            <a:r>
              <a:rPr lang="hr-HR" sz="1200" kern="1200" baseline="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baseline="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U </a:t>
            </a:r>
            <a:r>
              <a:rPr lang="hr-HR" sz="1200" b="1" kern="1200" smtClean="0">
                <a:solidFill>
                  <a:schemeClr val="tx1"/>
                </a:solidFill>
                <a:effectLst/>
                <a:latin typeface="+mn-lt"/>
                <a:ea typeface="+mn-ea"/>
                <a:cs typeface="+mn-cs"/>
              </a:rPr>
              <a:t>idućem</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primjeru</a:t>
            </a:r>
            <a:r>
              <a:rPr lang="hr-HR" sz="1200" kern="1200" smtClean="0">
                <a:solidFill>
                  <a:schemeClr val="tx1"/>
                </a:solidFill>
                <a:effectLst/>
                <a:latin typeface="+mn-lt"/>
                <a:ea typeface="+mn-ea"/>
                <a:cs typeface="+mn-cs"/>
              </a:rPr>
              <a:t> prikazat ćemo </a:t>
            </a:r>
            <a:r>
              <a:rPr lang="hr-HR" sz="1200" b="1" kern="1200" smtClean="0">
                <a:solidFill>
                  <a:schemeClr val="tx1"/>
                </a:solidFill>
                <a:effectLst/>
                <a:latin typeface="+mn-lt"/>
                <a:ea typeface="+mn-ea"/>
                <a:cs typeface="+mn-cs"/>
              </a:rPr>
              <a:t>naredbu</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SWITCH</a:t>
            </a:r>
            <a:r>
              <a:rPr lang="hr-HR" sz="1200" kern="1200" smtClean="0">
                <a:solidFill>
                  <a:schemeClr val="tx1"/>
                </a:solidFill>
                <a:effectLst/>
                <a:latin typeface="+mn-lt"/>
                <a:ea typeface="+mn-ea"/>
                <a:cs typeface="+mn-cs"/>
              </a:rPr>
              <a:t>. Ona se </a:t>
            </a:r>
            <a:r>
              <a:rPr lang="hr-HR" sz="1200" b="1" kern="1200" smtClean="0">
                <a:solidFill>
                  <a:schemeClr val="tx1"/>
                </a:solidFill>
                <a:effectLst/>
                <a:latin typeface="+mn-lt"/>
                <a:ea typeface="+mn-ea"/>
                <a:cs typeface="+mn-cs"/>
              </a:rPr>
              <a:t>koristi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za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izvršavanje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određenih</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radnji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koje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se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baziraju</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na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različitim</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uvjetima</a:t>
            </a:r>
          </a:p>
          <a:p>
            <a:endParaRPr lang="hr-HR"/>
          </a:p>
        </p:txBody>
      </p:sp>
      <p:sp>
        <p:nvSpPr>
          <p:cNvPr id="4" name="Slide Number Placeholder 3"/>
          <p:cNvSpPr>
            <a:spLocks noGrp="1"/>
          </p:cNvSpPr>
          <p:nvPr>
            <p:ph type="sldNum" sz="quarter" idx="10"/>
          </p:nvPr>
        </p:nvSpPr>
        <p:spPr/>
        <p:txBody>
          <a:bodyPr/>
          <a:lstStyle/>
          <a:p>
            <a:fld id="{47006CC2-5E58-47EF-9F5B-FF7D5D6069C5}" type="slidenum">
              <a:rPr lang="hr-HR" smtClean="0"/>
              <a:t>3</a:t>
            </a:fld>
            <a:endParaRPr lang="hr-HR"/>
          </a:p>
        </p:txBody>
      </p:sp>
    </p:spTree>
    <p:extLst>
      <p:ext uri="{BB962C8B-B14F-4D97-AF65-F5344CB8AC3E}">
        <p14:creationId xmlns:p14="http://schemas.microsoft.com/office/powerpoint/2010/main" val="251141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U ovom primjeru kreirali smo </a:t>
            </a:r>
            <a:r>
              <a:rPr lang="hr-HR" sz="1200" b="1" kern="1200" smtClean="0">
                <a:solidFill>
                  <a:schemeClr val="tx1"/>
                </a:solidFill>
                <a:effectLst/>
                <a:latin typeface="+mn-lt"/>
                <a:ea typeface="+mn-ea"/>
                <a:cs typeface="+mn-cs"/>
              </a:rPr>
              <a:t>varijablu </a:t>
            </a:r>
            <a:r>
              <a:rPr lang="hr-HR" sz="1200" b="1" i="1" kern="1200" smtClean="0">
                <a:solidFill>
                  <a:schemeClr val="tx1"/>
                </a:solidFill>
                <a:effectLst/>
                <a:latin typeface="+mn-lt"/>
                <a:ea typeface="+mn-ea"/>
                <a:cs typeface="+mn-cs"/>
              </a:rPr>
              <a:t>$drzava</a:t>
            </a:r>
            <a:r>
              <a:rPr lang="hr-HR" sz="1200" kern="1200" smtClean="0">
                <a:solidFill>
                  <a:schemeClr val="tx1"/>
                </a:solidFill>
                <a:effectLst/>
                <a:latin typeface="+mn-lt"/>
                <a:ea typeface="+mn-ea"/>
                <a:cs typeface="+mn-cs"/>
              </a:rPr>
              <a:t> koja ima vrijednost </a:t>
            </a:r>
            <a:r>
              <a:rPr lang="hr-HR" sz="1200" i="1" kern="1200" smtClean="0">
                <a:solidFill>
                  <a:schemeClr val="tx1"/>
                </a:solidFill>
                <a:effectLst/>
                <a:latin typeface="+mn-lt"/>
                <a:ea typeface="+mn-ea"/>
                <a:cs typeface="+mn-cs"/>
              </a:rPr>
              <a:t>“</a:t>
            </a:r>
            <a:r>
              <a:rPr lang="hr-HR" sz="1200" b="1" i="1" kern="1200" smtClean="0">
                <a:solidFill>
                  <a:schemeClr val="tx1"/>
                </a:solidFill>
                <a:effectLst/>
                <a:latin typeface="+mn-lt"/>
                <a:ea typeface="+mn-ea"/>
                <a:cs typeface="+mn-cs"/>
              </a:rPr>
              <a:t>Hrvatska</a:t>
            </a:r>
            <a:r>
              <a:rPr lang="hr-HR" sz="1200" i="1" kern="1200" smtClean="0">
                <a:solidFill>
                  <a:schemeClr val="tx1"/>
                </a:solidFill>
                <a:effectLst/>
                <a:latin typeface="+mn-lt"/>
                <a:ea typeface="+mn-ea"/>
                <a:cs typeface="+mn-cs"/>
              </a:rPr>
              <a:t>” </a:t>
            </a:r>
            <a:r>
              <a:rPr lang="hr-HR" sz="1200" kern="1200" smtClean="0">
                <a:solidFill>
                  <a:schemeClr val="tx1"/>
                </a:solidFill>
                <a:effectLst/>
                <a:latin typeface="+mn-lt"/>
                <a:ea typeface="+mn-ea"/>
                <a:cs typeface="+mn-cs"/>
              </a:rPr>
              <a:t>i u tom slučaju ispisat će se </a:t>
            </a:r>
            <a:r>
              <a:rPr lang="hr-HR" sz="1200" i="1" kern="1200" smtClean="0">
                <a:solidFill>
                  <a:schemeClr val="tx1"/>
                </a:solidFill>
                <a:effectLst/>
                <a:latin typeface="+mn-lt"/>
                <a:ea typeface="+mn-ea"/>
                <a:cs typeface="+mn-cs"/>
              </a:rPr>
              <a:t>“</a:t>
            </a:r>
            <a:r>
              <a:rPr lang="hr-HR" sz="1200" b="1" i="1" kern="1200" smtClean="0">
                <a:solidFill>
                  <a:schemeClr val="tx1"/>
                </a:solidFill>
                <a:effectLst/>
                <a:latin typeface="+mn-lt"/>
                <a:ea typeface="+mn-ea"/>
                <a:cs typeface="+mn-cs"/>
              </a:rPr>
              <a:t>Nalazite se u Hrvatskoj</a:t>
            </a:r>
            <a:r>
              <a:rPr lang="hr-HR" sz="1200" i="1" kern="1200" smtClean="0">
                <a:solidFill>
                  <a:schemeClr val="tx1"/>
                </a:solidFill>
                <a:effectLst/>
                <a:latin typeface="+mn-lt"/>
                <a:ea typeface="+mn-ea"/>
                <a:cs typeface="+mn-cs"/>
              </a:rPr>
              <a:t>”</a:t>
            </a:r>
            <a:r>
              <a:rPr lang="hr-HR" sz="1200" kern="120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 Za ovaj slučaj imamo četiri moguća rješenja, naravno mi možemo upisati bezbroj rješenja. Ako </a:t>
            </a:r>
            <a:r>
              <a:rPr lang="hr-HR" sz="1200" b="1" kern="1200" smtClean="0">
                <a:solidFill>
                  <a:schemeClr val="tx1"/>
                </a:solidFill>
                <a:effectLst/>
                <a:latin typeface="+mn-lt"/>
                <a:ea typeface="+mn-ea"/>
                <a:cs typeface="+mn-cs"/>
              </a:rPr>
              <a:t>ostavimo praznu varijablu</a:t>
            </a:r>
            <a:r>
              <a:rPr lang="hr-HR" sz="1200" kern="1200" smtClean="0">
                <a:solidFill>
                  <a:schemeClr val="tx1"/>
                </a:solidFill>
                <a:effectLst/>
                <a:latin typeface="+mn-lt"/>
                <a:ea typeface="+mn-ea"/>
                <a:cs typeface="+mn-cs"/>
              </a:rPr>
              <a:t> prikazat će nam se </a:t>
            </a:r>
            <a:r>
              <a:rPr lang="hr-HR" sz="1200" b="1" kern="1200" smtClean="0">
                <a:solidFill>
                  <a:schemeClr val="tx1"/>
                </a:solidFill>
                <a:effectLst/>
                <a:latin typeface="+mn-lt"/>
                <a:ea typeface="+mn-ea"/>
                <a:cs typeface="+mn-cs"/>
              </a:rPr>
              <a:t>vrijednost</a:t>
            </a:r>
            <a:r>
              <a:rPr lang="hr-HR" sz="1200" kern="1200" smtClean="0">
                <a:solidFill>
                  <a:schemeClr val="tx1"/>
                </a:solidFill>
                <a:effectLst/>
                <a:latin typeface="+mn-lt"/>
                <a:ea typeface="+mn-ea"/>
                <a:cs typeface="+mn-cs"/>
              </a:rPr>
              <a:t> koju smo upisali u </a:t>
            </a:r>
            <a:r>
              <a:rPr lang="hr-HR" sz="1200" b="1" i="1" kern="1200" smtClean="0">
                <a:solidFill>
                  <a:schemeClr val="tx1"/>
                </a:solidFill>
                <a:effectLst/>
                <a:latin typeface="+mn-lt"/>
                <a:ea typeface="+mn-ea"/>
                <a:cs typeface="+mn-cs"/>
              </a:rPr>
              <a:t>default</a:t>
            </a:r>
            <a:r>
              <a:rPr lang="hr-HR" sz="1200" i="1" kern="1200" smtClean="0">
                <a:solidFill>
                  <a:schemeClr val="tx1"/>
                </a:solidFill>
                <a:effectLst/>
                <a:latin typeface="+mn-lt"/>
                <a:ea typeface="+mn-ea"/>
                <a:cs typeface="+mn-cs"/>
              </a:rPr>
              <a:t> </a:t>
            </a:r>
            <a:r>
              <a:rPr lang="hr-HR" sz="1200" kern="1200" smtClean="0">
                <a:solidFill>
                  <a:schemeClr val="tx1"/>
                </a:solidFill>
                <a:effectLst/>
                <a:latin typeface="+mn-lt"/>
                <a:ea typeface="+mn-ea"/>
                <a:cs typeface="+mn-cs"/>
              </a:rPr>
              <a:t>polju. </a:t>
            </a:r>
            <a:r>
              <a:rPr lang="hr-HR" sz="1200" b="1" kern="1200" smtClean="0">
                <a:solidFill>
                  <a:schemeClr val="tx1"/>
                </a:solidFill>
                <a:effectLst/>
                <a:latin typeface="+mn-lt"/>
                <a:ea typeface="+mn-ea"/>
                <a:cs typeface="+mn-cs"/>
              </a:rPr>
              <a:t>Nakon</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svakog</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slučaja</a:t>
            </a:r>
            <a:r>
              <a:rPr lang="hr-HR" sz="1200" kern="1200" smtClean="0">
                <a:solidFill>
                  <a:schemeClr val="tx1"/>
                </a:solidFill>
                <a:effectLst/>
                <a:latin typeface="+mn-lt"/>
                <a:ea typeface="+mn-ea"/>
                <a:cs typeface="+mn-cs"/>
              </a:rPr>
              <a:t> pišemo </a:t>
            </a:r>
            <a:r>
              <a:rPr lang="hr-HR" sz="1200" b="1" i="1" kern="1200" smtClean="0">
                <a:solidFill>
                  <a:schemeClr val="tx1"/>
                </a:solidFill>
                <a:effectLst/>
                <a:latin typeface="+mn-lt"/>
                <a:ea typeface="+mn-ea"/>
                <a:cs typeface="+mn-cs"/>
              </a:rPr>
              <a:t>break</a:t>
            </a:r>
            <a:r>
              <a:rPr lang="hr-HR" sz="1200" i="1" kern="1200" smtClean="0">
                <a:solidFill>
                  <a:schemeClr val="tx1"/>
                </a:solidFill>
                <a:effectLst/>
                <a:latin typeface="+mn-lt"/>
                <a:ea typeface="+mn-ea"/>
                <a:cs typeface="+mn-cs"/>
              </a:rPr>
              <a:t> </a:t>
            </a:r>
            <a:r>
              <a:rPr lang="hr-HR" sz="1200" kern="1200" smtClean="0">
                <a:solidFill>
                  <a:schemeClr val="tx1"/>
                </a:solidFill>
                <a:effectLst/>
                <a:latin typeface="+mn-lt"/>
                <a:ea typeface="+mn-ea"/>
                <a:cs typeface="+mn-cs"/>
              </a:rPr>
              <a:t> i na taj način </a:t>
            </a:r>
            <a:r>
              <a:rPr lang="hr-HR" sz="1200" b="1" kern="1200" smtClean="0">
                <a:solidFill>
                  <a:schemeClr val="tx1"/>
                </a:solidFill>
                <a:effectLst/>
                <a:latin typeface="+mn-lt"/>
                <a:ea typeface="+mn-ea"/>
                <a:cs typeface="+mn-cs"/>
              </a:rPr>
              <a:t>označavamo</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kraj</a:t>
            </a:r>
            <a:r>
              <a:rPr lang="hr-HR" sz="1200" kern="1200" smtClean="0">
                <a:solidFill>
                  <a:schemeClr val="tx1"/>
                </a:solidFill>
                <a:effectLst/>
                <a:latin typeface="+mn-lt"/>
                <a:ea typeface="+mn-ea"/>
                <a:cs typeface="+mn-cs"/>
              </a:rPr>
              <a:t> jednog </a:t>
            </a:r>
            <a:r>
              <a:rPr lang="hr-HR" sz="1200" b="1" kern="1200" smtClean="0">
                <a:solidFill>
                  <a:schemeClr val="tx1"/>
                </a:solidFill>
                <a:effectLst/>
                <a:latin typeface="+mn-lt"/>
                <a:ea typeface="+mn-ea"/>
                <a:cs typeface="+mn-cs"/>
              </a:rPr>
              <a:t>slučaja</a:t>
            </a:r>
            <a:r>
              <a:rPr lang="hr-HR" sz="1200" kern="1200" smtClean="0">
                <a:solidFill>
                  <a:schemeClr val="tx1"/>
                </a:solidFill>
                <a:effectLst/>
                <a:latin typeface="+mn-lt"/>
                <a:ea typeface="+mn-ea"/>
                <a:cs typeface="+mn-cs"/>
              </a:rPr>
              <a:t> tj. </a:t>
            </a:r>
            <a:r>
              <a:rPr lang="hr-HR" sz="1200" b="1" i="1" kern="1200" smtClean="0">
                <a:solidFill>
                  <a:schemeClr val="tx1"/>
                </a:solidFill>
                <a:effectLst/>
                <a:latin typeface="+mn-lt"/>
                <a:ea typeface="+mn-ea"/>
                <a:cs typeface="+mn-cs"/>
              </a:rPr>
              <a:t>case</a:t>
            </a:r>
            <a:r>
              <a:rPr lang="hr-HR" sz="1200" kern="1200" smtClean="0">
                <a:solidFill>
                  <a:schemeClr val="tx1"/>
                </a:solidFill>
                <a:effectLst/>
                <a:latin typeface="+mn-lt"/>
                <a:ea typeface="+mn-ea"/>
                <a:cs typeface="+mn-cs"/>
              </a:rPr>
              <a:t>. </a:t>
            </a:r>
          </a:p>
          <a:p>
            <a:endParaRPr lang="hr-HR"/>
          </a:p>
        </p:txBody>
      </p:sp>
      <p:sp>
        <p:nvSpPr>
          <p:cNvPr id="4" name="Slide Number Placeholder 3"/>
          <p:cNvSpPr>
            <a:spLocks noGrp="1"/>
          </p:cNvSpPr>
          <p:nvPr>
            <p:ph type="sldNum" sz="quarter" idx="10"/>
          </p:nvPr>
        </p:nvSpPr>
        <p:spPr/>
        <p:txBody>
          <a:bodyPr/>
          <a:lstStyle/>
          <a:p>
            <a:fld id="{47006CC2-5E58-47EF-9F5B-FF7D5D6069C5}" type="slidenum">
              <a:rPr lang="hr-HR" smtClean="0"/>
              <a:t>4</a:t>
            </a:fld>
            <a:endParaRPr lang="hr-HR"/>
          </a:p>
        </p:txBody>
      </p:sp>
    </p:spTree>
    <p:extLst>
      <p:ext uri="{BB962C8B-B14F-4D97-AF65-F5344CB8AC3E}">
        <p14:creationId xmlns:p14="http://schemas.microsoft.com/office/powerpoint/2010/main" val="102660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smtClean="0">
                <a:solidFill>
                  <a:schemeClr val="tx1"/>
                </a:solidFill>
                <a:effectLst/>
                <a:latin typeface="+mn-lt"/>
                <a:ea typeface="+mn-ea"/>
                <a:cs typeface="+mn-cs"/>
              </a:rPr>
              <a:t>Kada pišemo određeni kod javlja se potreba da jedan red ispišemo više puta zaredom. Kako to ne bi morali raditi koristit ćemo se petljama.</a:t>
            </a:r>
            <a:endParaRPr lang="hr-HR"/>
          </a:p>
        </p:txBody>
      </p:sp>
      <p:sp>
        <p:nvSpPr>
          <p:cNvPr id="4" name="Slide Number Placeholder 3"/>
          <p:cNvSpPr>
            <a:spLocks noGrp="1"/>
          </p:cNvSpPr>
          <p:nvPr>
            <p:ph type="sldNum" sz="quarter" idx="10"/>
          </p:nvPr>
        </p:nvSpPr>
        <p:spPr/>
        <p:txBody>
          <a:bodyPr/>
          <a:lstStyle/>
          <a:p>
            <a:fld id="{47006CC2-5E58-47EF-9F5B-FF7D5D6069C5}" type="slidenum">
              <a:rPr lang="hr-HR" smtClean="0"/>
              <a:t>5</a:t>
            </a:fld>
            <a:endParaRPr lang="hr-HR"/>
          </a:p>
        </p:txBody>
      </p:sp>
    </p:spTree>
    <p:extLst>
      <p:ext uri="{BB962C8B-B14F-4D97-AF65-F5344CB8AC3E}">
        <p14:creationId xmlns:p14="http://schemas.microsoft.com/office/powerpoint/2010/main" val="58182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U ovom primjeru smo izveli petlju </a:t>
            </a:r>
            <a:r>
              <a:rPr lang="hr-HR" sz="1200" i="1" kern="1200" smtClean="0">
                <a:solidFill>
                  <a:schemeClr val="tx1"/>
                </a:solidFill>
                <a:effectLst/>
                <a:latin typeface="+mn-lt"/>
                <a:ea typeface="+mn-ea"/>
                <a:cs typeface="+mn-cs"/>
              </a:rPr>
              <a:t>while</a:t>
            </a:r>
            <a:r>
              <a:rPr lang="hr-HR" sz="1200" kern="1200" smtClean="0">
                <a:solidFill>
                  <a:schemeClr val="tx1"/>
                </a:solidFill>
                <a:effectLst/>
                <a:latin typeface="+mn-lt"/>
                <a:ea typeface="+mn-ea"/>
                <a:cs typeface="+mn-cs"/>
              </a:rPr>
              <a:t> i umjesto da smo ispisivali redom brojeve od 0 do 50 petlja je to učinili za nas. </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Za početak smo </a:t>
            </a:r>
            <a:r>
              <a:rPr lang="hr-HR" sz="1200" b="1" kern="1200" smtClean="0">
                <a:solidFill>
                  <a:schemeClr val="tx1"/>
                </a:solidFill>
                <a:effectLst/>
                <a:latin typeface="+mn-lt"/>
                <a:ea typeface="+mn-ea"/>
                <a:cs typeface="+mn-cs"/>
              </a:rPr>
              <a:t>kreirali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varijablu</a:t>
            </a:r>
            <a:r>
              <a:rPr lang="hr-HR" sz="1200" kern="1200" smtClean="0">
                <a:solidFill>
                  <a:schemeClr val="tx1"/>
                </a:solidFill>
                <a:effectLst/>
                <a:latin typeface="+mn-lt"/>
                <a:ea typeface="+mn-ea"/>
                <a:cs typeface="+mn-cs"/>
              </a:rPr>
              <a:t> koja ima </a:t>
            </a:r>
            <a:r>
              <a:rPr lang="hr-HR" sz="1200" b="1" kern="1200" smtClean="0">
                <a:solidFill>
                  <a:schemeClr val="tx1"/>
                </a:solidFill>
                <a:effectLst/>
                <a:latin typeface="+mn-lt"/>
                <a:ea typeface="+mn-ea"/>
                <a:cs typeface="+mn-cs"/>
              </a:rPr>
              <a:t>vrijednost</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nula</a:t>
            </a:r>
            <a:r>
              <a:rPr lang="hr-HR" sz="1200" kern="1200" smtClean="0">
                <a:solidFill>
                  <a:schemeClr val="tx1"/>
                </a:solidFill>
                <a:effectLst/>
                <a:latin typeface="+mn-lt"/>
                <a:ea typeface="+mn-ea"/>
                <a:cs typeface="+mn-cs"/>
              </a:rPr>
              <a:t> i </a:t>
            </a:r>
            <a:r>
              <a:rPr lang="hr-HR" sz="1200" b="1" kern="1200" smtClean="0">
                <a:solidFill>
                  <a:schemeClr val="tx1"/>
                </a:solidFill>
                <a:effectLst/>
                <a:latin typeface="+mn-lt"/>
                <a:ea typeface="+mn-ea"/>
                <a:cs typeface="+mn-cs"/>
              </a:rPr>
              <a:t>zatim</a:t>
            </a:r>
            <a:r>
              <a:rPr lang="hr-HR" sz="1200" kern="1200" smtClean="0">
                <a:solidFill>
                  <a:schemeClr val="tx1"/>
                </a:solidFill>
                <a:effectLst/>
                <a:latin typeface="+mn-lt"/>
                <a:ea typeface="+mn-ea"/>
                <a:cs typeface="+mn-cs"/>
              </a:rPr>
              <a:t> smo </a:t>
            </a:r>
            <a:r>
              <a:rPr lang="hr-HR" sz="1200" b="1" kern="1200" smtClean="0">
                <a:solidFill>
                  <a:schemeClr val="tx1"/>
                </a:solidFill>
                <a:effectLst/>
                <a:latin typeface="+mn-lt"/>
                <a:ea typeface="+mn-ea"/>
                <a:cs typeface="+mn-cs"/>
              </a:rPr>
              <a:t>kreirali petlju koja radi na način da izlistava brojeve sve dok ne dođe do broj 50</a:t>
            </a:r>
            <a:r>
              <a:rPr lang="hr-HR" sz="1200" kern="1200" smtClean="0">
                <a:solidFill>
                  <a:schemeClr val="tx1"/>
                </a:solidFill>
                <a:effectLst/>
                <a:latin typeface="+mn-lt"/>
                <a:ea typeface="+mn-ea"/>
                <a:cs typeface="+mn-cs"/>
              </a:rPr>
              <a:t> i to će se prikazivati jedno ispod drugom. </a:t>
            </a:r>
          </a:p>
          <a:p>
            <a:endParaRPr lang="hr-HR"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200" b="1" kern="1200" smtClean="0">
                <a:solidFill>
                  <a:schemeClr val="tx1"/>
                </a:solidFill>
                <a:effectLst/>
                <a:latin typeface="+mn-lt"/>
                <a:ea typeface="+mn-ea"/>
                <a:cs typeface="+mn-cs"/>
              </a:rPr>
              <a:t>Iduća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petlja</a:t>
            </a:r>
            <a:r>
              <a:rPr lang="hr-HR" sz="1200" kern="1200" smtClean="0">
                <a:solidFill>
                  <a:schemeClr val="tx1"/>
                </a:solidFill>
                <a:effectLst/>
                <a:latin typeface="+mn-lt"/>
                <a:ea typeface="+mn-ea"/>
                <a:cs typeface="+mn-cs"/>
              </a:rPr>
              <a:t> koju ćemo prikazati je </a:t>
            </a:r>
            <a:r>
              <a:rPr lang="hr-HR" sz="1200" b="1" kern="1200" smtClean="0">
                <a:solidFill>
                  <a:schemeClr val="tx1"/>
                </a:solidFill>
                <a:effectLst/>
                <a:latin typeface="+mn-lt"/>
                <a:ea typeface="+mn-ea"/>
                <a:cs typeface="+mn-cs"/>
              </a:rPr>
              <a:t>DO</a:t>
            </a:r>
            <a:r>
              <a:rPr lang="hr-HR" sz="1200" kern="1200" smtClean="0">
                <a:solidFill>
                  <a:schemeClr val="tx1"/>
                </a:solidFill>
                <a:effectLst/>
                <a:latin typeface="+mn-lt"/>
                <a:ea typeface="+mn-ea"/>
                <a:cs typeface="+mn-cs"/>
              </a:rPr>
              <a:t>...</a:t>
            </a:r>
            <a:r>
              <a:rPr lang="hr-HR" sz="1200" b="1" kern="1200" smtClean="0">
                <a:solidFill>
                  <a:schemeClr val="tx1"/>
                </a:solidFill>
                <a:effectLst/>
                <a:latin typeface="+mn-lt"/>
                <a:ea typeface="+mn-ea"/>
                <a:cs typeface="+mn-cs"/>
              </a:rPr>
              <a:t>WHILE</a:t>
            </a:r>
            <a:r>
              <a:rPr lang="hr-HR" sz="1200" kern="1200" smtClean="0">
                <a:solidFill>
                  <a:schemeClr val="tx1"/>
                </a:solidFill>
                <a:effectLst/>
                <a:latin typeface="+mn-lt"/>
                <a:ea typeface="+mn-ea"/>
                <a:cs typeface="+mn-cs"/>
              </a:rPr>
              <a:t>. Ova petlja će nam </a:t>
            </a:r>
            <a:r>
              <a:rPr lang="hr-HR" sz="1200" b="1" kern="1200" smtClean="0">
                <a:solidFill>
                  <a:schemeClr val="tx1"/>
                </a:solidFill>
                <a:effectLst/>
                <a:latin typeface="+mn-lt"/>
                <a:ea typeface="+mn-ea"/>
                <a:cs typeface="+mn-cs"/>
              </a:rPr>
              <a:t>izlistavati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podatke</a:t>
            </a:r>
            <a:r>
              <a:rPr lang="hr-HR" sz="1200" kern="1200" smtClean="0">
                <a:solidFill>
                  <a:schemeClr val="tx1"/>
                </a:solidFill>
                <a:effectLst/>
                <a:latin typeface="+mn-lt"/>
                <a:ea typeface="+mn-ea"/>
                <a:cs typeface="+mn-cs"/>
              </a:rPr>
              <a:t> skroz </a:t>
            </a:r>
            <a:r>
              <a:rPr lang="hr-HR" sz="1200" b="1" kern="1200" smtClean="0">
                <a:solidFill>
                  <a:schemeClr val="tx1"/>
                </a:solidFill>
                <a:effectLst/>
                <a:latin typeface="+mn-lt"/>
                <a:ea typeface="+mn-ea"/>
                <a:cs typeface="+mn-cs"/>
              </a:rPr>
              <a:t>dok</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je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uvjet</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true</a:t>
            </a:r>
            <a:r>
              <a:rPr lang="hr-HR" sz="1200" kern="1200" smtClean="0">
                <a:solidFill>
                  <a:schemeClr val="tx1"/>
                </a:solidFill>
                <a:effectLst/>
                <a:latin typeface="+mn-lt"/>
                <a:ea typeface="+mn-ea"/>
                <a:cs typeface="+mn-cs"/>
              </a:rPr>
              <a:t>”.</a:t>
            </a:r>
          </a:p>
          <a:p>
            <a:endParaRPr lang="hr-HR"/>
          </a:p>
        </p:txBody>
      </p:sp>
      <p:sp>
        <p:nvSpPr>
          <p:cNvPr id="4" name="Slide Number Placeholder 3"/>
          <p:cNvSpPr>
            <a:spLocks noGrp="1"/>
          </p:cNvSpPr>
          <p:nvPr>
            <p:ph type="sldNum" sz="quarter" idx="10"/>
          </p:nvPr>
        </p:nvSpPr>
        <p:spPr/>
        <p:txBody>
          <a:bodyPr/>
          <a:lstStyle/>
          <a:p>
            <a:fld id="{47006CC2-5E58-47EF-9F5B-FF7D5D6069C5}" type="slidenum">
              <a:rPr lang="hr-HR" smtClean="0"/>
              <a:t>6</a:t>
            </a:fld>
            <a:endParaRPr lang="hr-HR"/>
          </a:p>
        </p:txBody>
      </p:sp>
    </p:spTree>
    <p:extLst>
      <p:ext uri="{BB962C8B-B14F-4D97-AF65-F5344CB8AC3E}">
        <p14:creationId xmlns:p14="http://schemas.microsoft.com/office/powerpoint/2010/main" val="1074786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U ovom primjeru kreirali smo </a:t>
            </a:r>
            <a:r>
              <a:rPr lang="hr-HR" sz="1200" b="1" kern="1200" smtClean="0">
                <a:solidFill>
                  <a:schemeClr val="tx1"/>
                </a:solidFill>
                <a:effectLst/>
                <a:latin typeface="+mn-lt"/>
                <a:ea typeface="+mn-ea"/>
                <a:cs typeface="+mn-cs"/>
              </a:rPr>
              <a:t>dvije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varijable</a:t>
            </a:r>
            <a:r>
              <a:rPr lang="hr-HR" sz="1200" kern="1200" smtClean="0">
                <a:solidFill>
                  <a:schemeClr val="tx1"/>
                </a:solidFill>
                <a:effectLst/>
                <a:latin typeface="+mn-lt"/>
                <a:ea typeface="+mn-ea"/>
                <a:cs typeface="+mn-cs"/>
              </a:rPr>
              <a:t> </a:t>
            </a:r>
            <a:r>
              <a:rPr lang="hr-HR" sz="1200" b="1" i="1" kern="1200" smtClean="0">
                <a:solidFill>
                  <a:schemeClr val="tx1"/>
                </a:solidFill>
                <a:effectLst/>
                <a:latin typeface="+mn-lt"/>
                <a:ea typeface="+mn-ea"/>
                <a:cs typeface="+mn-cs"/>
              </a:rPr>
              <a:t>$cijena_cokolade </a:t>
            </a:r>
            <a:r>
              <a:rPr lang="hr-HR" sz="1200" kern="1200" smtClean="0">
                <a:solidFill>
                  <a:schemeClr val="tx1"/>
                </a:solidFill>
                <a:effectLst/>
                <a:latin typeface="+mn-lt"/>
                <a:ea typeface="+mn-ea"/>
                <a:cs typeface="+mn-cs"/>
              </a:rPr>
              <a:t>i</a:t>
            </a:r>
            <a:r>
              <a:rPr lang="hr-HR" sz="1200" i="1" kern="1200" smtClean="0">
                <a:solidFill>
                  <a:schemeClr val="tx1"/>
                </a:solidFill>
                <a:effectLst/>
                <a:latin typeface="+mn-lt"/>
                <a:ea typeface="+mn-ea"/>
                <a:cs typeface="+mn-cs"/>
              </a:rPr>
              <a:t> </a:t>
            </a:r>
            <a:r>
              <a:rPr lang="hr-HR" sz="1200" b="1" i="1" kern="1200" smtClean="0">
                <a:solidFill>
                  <a:schemeClr val="tx1"/>
                </a:solidFill>
                <a:effectLst/>
                <a:latin typeface="+mn-lt"/>
                <a:ea typeface="+mn-ea"/>
                <a:cs typeface="+mn-cs"/>
              </a:rPr>
              <a:t>$kolicina</a:t>
            </a:r>
            <a:r>
              <a:rPr lang="hr-HR" sz="1200" i="1"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zatim</a:t>
            </a:r>
            <a:r>
              <a:rPr lang="hr-HR" sz="1200" kern="1200" smtClean="0">
                <a:solidFill>
                  <a:schemeClr val="tx1"/>
                </a:solidFill>
                <a:effectLst/>
                <a:latin typeface="+mn-lt"/>
                <a:ea typeface="+mn-ea"/>
                <a:cs typeface="+mn-cs"/>
              </a:rPr>
              <a:t> smo te dvije </a:t>
            </a:r>
            <a:r>
              <a:rPr lang="hr-HR" sz="1200" b="1" kern="1200" smtClean="0">
                <a:solidFill>
                  <a:schemeClr val="tx1"/>
                </a:solidFill>
                <a:effectLst/>
                <a:latin typeface="+mn-lt"/>
                <a:ea typeface="+mn-ea"/>
                <a:cs typeface="+mn-cs"/>
              </a:rPr>
              <a:t>varijable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postavili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u</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petlju</a:t>
            </a:r>
            <a:r>
              <a:rPr lang="hr-HR" sz="1200" kern="1200" smtClean="0">
                <a:solidFill>
                  <a:schemeClr val="tx1"/>
                </a:solidFill>
                <a:effectLst/>
                <a:latin typeface="+mn-lt"/>
                <a:ea typeface="+mn-ea"/>
                <a:cs typeface="+mn-cs"/>
              </a:rPr>
              <a:t> koja će nam </a:t>
            </a:r>
            <a:r>
              <a:rPr lang="hr-HR" sz="1200" b="1" kern="1200" smtClean="0">
                <a:solidFill>
                  <a:schemeClr val="tx1"/>
                </a:solidFill>
                <a:effectLst/>
                <a:latin typeface="+mn-lt"/>
                <a:ea typeface="+mn-ea"/>
                <a:cs typeface="+mn-cs"/>
              </a:rPr>
              <a:t>izlistavati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podatke</a:t>
            </a:r>
            <a:r>
              <a:rPr lang="hr-HR" sz="1200" kern="1200" smtClean="0">
                <a:solidFill>
                  <a:schemeClr val="tx1"/>
                </a:solidFill>
                <a:effectLst/>
                <a:latin typeface="+mn-lt"/>
                <a:ea typeface="+mn-ea"/>
                <a:cs typeface="+mn-cs"/>
              </a:rPr>
              <a:t> sve </a:t>
            </a:r>
            <a:r>
              <a:rPr lang="hr-HR" sz="1200" b="1" kern="1200" smtClean="0">
                <a:solidFill>
                  <a:schemeClr val="tx1"/>
                </a:solidFill>
                <a:effectLst/>
                <a:latin typeface="+mn-lt"/>
                <a:ea typeface="+mn-ea"/>
                <a:cs typeface="+mn-cs"/>
              </a:rPr>
              <a:t>dok</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količina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ne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bude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veća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od</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150</a:t>
            </a:r>
            <a:r>
              <a:rPr lang="hr-HR" sz="1200" kern="120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Za ovaj primjer smo postavili da </a:t>
            </a:r>
            <a:r>
              <a:rPr lang="hr-HR" sz="1200" b="1" kern="1200" smtClean="0">
                <a:solidFill>
                  <a:schemeClr val="tx1"/>
                </a:solidFill>
                <a:effectLst/>
                <a:latin typeface="+mn-lt"/>
                <a:ea typeface="+mn-ea"/>
                <a:cs typeface="+mn-cs"/>
              </a:rPr>
              <a:t>jedna</a:t>
            </a:r>
            <a:r>
              <a:rPr lang="hr-HR" sz="1200" kern="1200" smtClean="0">
                <a:solidFill>
                  <a:schemeClr val="tx1"/>
                </a:solidFill>
                <a:effectLst/>
                <a:latin typeface="+mn-lt"/>
                <a:ea typeface="+mn-ea"/>
                <a:cs typeface="+mn-cs"/>
              </a:rPr>
              <a:t> čokolada </a:t>
            </a:r>
            <a:r>
              <a:rPr lang="hr-HR" sz="1200" b="1" kern="1200" smtClean="0">
                <a:solidFill>
                  <a:schemeClr val="tx1"/>
                </a:solidFill>
                <a:effectLst/>
                <a:latin typeface="+mn-lt"/>
                <a:ea typeface="+mn-ea"/>
                <a:cs typeface="+mn-cs"/>
              </a:rPr>
              <a:t>košta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5 kuna</a:t>
            </a:r>
            <a:r>
              <a:rPr lang="hr-HR" sz="1200" kern="1200" smtClean="0">
                <a:solidFill>
                  <a:schemeClr val="tx1"/>
                </a:solidFill>
                <a:effectLst/>
                <a:latin typeface="+mn-lt"/>
                <a:ea typeface="+mn-ea"/>
                <a:cs typeface="+mn-cs"/>
              </a:rPr>
              <a:t> i želimo saznati </a:t>
            </a:r>
            <a:r>
              <a:rPr lang="hr-HR" sz="1200" b="1" kern="1200" smtClean="0">
                <a:solidFill>
                  <a:schemeClr val="tx1"/>
                </a:solidFill>
                <a:effectLst/>
                <a:latin typeface="+mn-lt"/>
                <a:ea typeface="+mn-ea"/>
                <a:cs typeface="+mn-cs"/>
              </a:rPr>
              <a:t>koliko</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košta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10,20,30</a:t>
            </a:r>
            <a:r>
              <a:rPr lang="hr-HR" sz="1200" kern="1200" smtClean="0">
                <a:solidFill>
                  <a:schemeClr val="tx1"/>
                </a:solidFill>
                <a:effectLst/>
                <a:latin typeface="+mn-lt"/>
                <a:ea typeface="+mn-ea"/>
                <a:cs typeface="+mn-cs"/>
              </a:rPr>
              <a:t> itd. čokolada. </a:t>
            </a:r>
          </a:p>
          <a:p>
            <a:endParaRPr lang="hr-HR"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Da ne bismo računali sve posebno, kreiramo petlju koja će to učiniti za nas, što u pregledniku izgleda na sljedeći način: </a:t>
            </a:r>
            <a:r>
              <a:rPr lang="hr-HR" sz="1200" b="1" kern="1200" smtClean="0">
                <a:solidFill>
                  <a:schemeClr val="tx1"/>
                </a:solidFill>
                <a:effectLst/>
                <a:latin typeface="+mn-lt"/>
                <a:ea typeface="+mn-ea"/>
                <a:cs typeface="+mn-cs"/>
              </a:rPr>
              <a:t>POKRENUTI PRIMJER.</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b="1"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b="1" kern="1200" smtClean="0">
                <a:solidFill>
                  <a:schemeClr val="tx1"/>
                </a:solidFill>
                <a:effectLst/>
                <a:latin typeface="+mn-lt"/>
                <a:ea typeface="+mn-ea"/>
                <a:cs typeface="+mn-cs"/>
              </a:rPr>
              <a:t>Iduća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petlja</a:t>
            </a:r>
            <a:r>
              <a:rPr lang="hr-HR" sz="1200" kern="1200" smtClean="0">
                <a:solidFill>
                  <a:schemeClr val="tx1"/>
                </a:solidFill>
                <a:effectLst/>
                <a:latin typeface="+mn-lt"/>
                <a:ea typeface="+mn-ea"/>
                <a:cs typeface="+mn-cs"/>
              </a:rPr>
              <a:t> koju ćemo prikazati jest </a:t>
            </a:r>
            <a:r>
              <a:rPr lang="hr-HR" sz="1200" b="1" kern="1200" smtClean="0">
                <a:solidFill>
                  <a:schemeClr val="tx1"/>
                </a:solidFill>
                <a:effectLst/>
                <a:latin typeface="+mn-lt"/>
                <a:ea typeface="+mn-ea"/>
                <a:cs typeface="+mn-cs"/>
              </a:rPr>
              <a:t>petlja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FOR</a:t>
            </a:r>
            <a:r>
              <a:rPr lang="hr-HR" sz="1200" kern="1200" smtClean="0">
                <a:solidFill>
                  <a:schemeClr val="tx1"/>
                </a:solidFill>
                <a:effectLst/>
                <a:latin typeface="+mn-lt"/>
                <a:ea typeface="+mn-ea"/>
                <a:cs typeface="+mn-cs"/>
              </a:rPr>
              <a:t>. Ta petlja se </a:t>
            </a:r>
            <a:r>
              <a:rPr lang="hr-HR" sz="1200" b="1" kern="1200" smtClean="0">
                <a:solidFill>
                  <a:schemeClr val="tx1"/>
                </a:solidFill>
                <a:effectLst/>
                <a:latin typeface="+mn-lt"/>
                <a:ea typeface="+mn-ea"/>
                <a:cs typeface="+mn-cs"/>
              </a:rPr>
              <a:t>koristi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kada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unaprijed</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znamo</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točan</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broj</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ponavljanja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bloka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petlje</a:t>
            </a:r>
            <a:r>
              <a:rPr lang="hr-HR" sz="1200" kern="120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smtClean="0">
              <a:solidFill>
                <a:schemeClr val="tx1"/>
              </a:solidFill>
              <a:effectLst/>
              <a:latin typeface="+mn-lt"/>
              <a:ea typeface="+mn-ea"/>
              <a:cs typeface="+mn-cs"/>
            </a:endParaRPr>
          </a:p>
          <a:p>
            <a:endParaRPr lang="hr-HR"/>
          </a:p>
        </p:txBody>
      </p:sp>
      <p:sp>
        <p:nvSpPr>
          <p:cNvPr id="4" name="Slide Number Placeholder 3"/>
          <p:cNvSpPr>
            <a:spLocks noGrp="1"/>
          </p:cNvSpPr>
          <p:nvPr>
            <p:ph type="sldNum" sz="quarter" idx="10"/>
          </p:nvPr>
        </p:nvSpPr>
        <p:spPr/>
        <p:txBody>
          <a:bodyPr/>
          <a:lstStyle/>
          <a:p>
            <a:fld id="{47006CC2-5E58-47EF-9F5B-FF7D5D6069C5}" type="slidenum">
              <a:rPr lang="hr-HR" smtClean="0"/>
              <a:t>7</a:t>
            </a:fld>
            <a:endParaRPr lang="hr-HR"/>
          </a:p>
        </p:txBody>
      </p:sp>
    </p:spTree>
    <p:extLst>
      <p:ext uri="{BB962C8B-B14F-4D97-AF65-F5344CB8AC3E}">
        <p14:creationId xmlns:p14="http://schemas.microsoft.com/office/powerpoint/2010/main" val="122301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U ovom primjeru </a:t>
            </a:r>
            <a:r>
              <a:rPr lang="hr-HR" sz="1200" b="1" kern="1200" smtClean="0">
                <a:solidFill>
                  <a:schemeClr val="tx1"/>
                </a:solidFill>
                <a:effectLst/>
                <a:latin typeface="+mn-lt"/>
                <a:ea typeface="+mn-ea"/>
                <a:cs typeface="+mn-cs"/>
              </a:rPr>
              <a:t>pokrenuli</a:t>
            </a:r>
            <a:r>
              <a:rPr lang="hr-HR" sz="1200" kern="1200" smtClean="0">
                <a:solidFill>
                  <a:schemeClr val="tx1"/>
                </a:solidFill>
                <a:effectLst/>
                <a:latin typeface="+mn-lt"/>
                <a:ea typeface="+mn-ea"/>
                <a:cs typeface="+mn-cs"/>
              </a:rPr>
              <a:t> smo </a:t>
            </a:r>
            <a:r>
              <a:rPr lang="hr-HR" sz="1200" b="1" kern="1200" smtClean="0">
                <a:solidFill>
                  <a:schemeClr val="tx1"/>
                </a:solidFill>
                <a:effectLst/>
                <a:latin typeface="+mn-lt"/>
                <a:ea typeface="+mn-ea"/>
                <a:cs typeface="+mn-cs"/>
              </a:rPr>
              <a:t>FOR</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petlju</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koja</a:t>
            </a:r>
            <a:r>
              <a:rPr lang="hr-HR" sz="1200" kern="1200" smtClean="0">
                <a:solidFill>
                  <a:schemeClr val="tx1"/>
                </a:solidFill>
                <a:effectLst/>
                <a:latin typeface="+mn-lt"/>
                <a:ea typeface="+mn-ea"/>
                <a:cs typeface="+mn-cs"/>
              </a:rPr>
              <a:t> će </a:t>
            </a:r>
            <a:r>
              <a:rPr lang="hr-HR" sz="1200" b="1" kern="1200" smtClean="0">
                <a:solidFill>
                  <a:schemeClr val="tx1"/>
                </a:solidFill>
                <a:effectLst/>
                <a:latin typeface="+mn-lt"/>
                <a:ea typeface="+mn-ea"/>
                <a:cs typeface="+mn-cs"/>
              </a:rPr>
              <a:t>krenuti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od</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vrijednosti</a:t>
            </a:r>
            <a:r>
              <a:rPr lang="hr-HR" sz="1200" kern="1200" smtClean="0">
                <a:solidFill>
                  <a:schemeClr val="tx1"/>
                </a:solidFill>
                <a:effectLst/>
                <a:latin typeface="+mn-lt"/>
                <a:ea typeface="+mn-ea"/>
                <a:cs typeface="+mn-cs"/>
              </a:rPr>
              <a:t> </a:t>
            </a:r>
            <a:r>
              <a:rPr lang="hr-HR" sz="1200" b="1" i="1" kern="1200" smtClean="0">
                <a:solidFill>
                  <a:schemeClr val="tx1"/>
                </a:solidFill>
                <a:effectLst/>
                <a:latin typeface="+mn-lt"/>
                <a:ea typeface="+mn-ea"/>
                <a:cs typeface="+mn-cs"/>
              </a:rPr>
              <a:t>x</a:t>
            </a:r>
            <a:r>
              <a:rPr lang="hr-HR" sz="1200" i="1"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varijable</a:t>
            </a:r>
            <a:r>
              <a:rPr lang="hr-HR" sz="1200" kern="1200" smtClean="0">
                <a:solidFill>
                  <a:schemeClr val="tx1"/>
                </a:solidFill>
                <a:effectLst/>
                <a:latin typeface="+mn-lt"/>
                <a:ea typeface="+mn-ea"/>
                <a:cs typeface="+mn-cs"/>
              </a:rPr>
              <a:t> tj. 10 i </a:t>
            </a:r>
            <a:r>
              <a:rPr lang="hr-HR" sz="1200" b="1" kern="1200" smtClean="0">
                <a:solidFill>
                  <a:schemeClr val="tx1"/>
                </a:solidFill>
                <a:effectLst/>
                <a:latin typeface="+mn-lt"/>
                <a:ea typeface="+mn-ea"/>
                <a:cs typeface="+mn-cs"/>
              </a:rPr>
              <a:t>izlistavat</a:t>
            </a:r>
            <a:r>
              <a:rPr lang="hr-HR" sz="1200" kern="1200" smtClean="0">
                <a:solidFill>
                  <a:schemeClr val="tx1"/>
                </a:solidFill>
                <a:effectLst/>
                <a:latin typeface="+mn-lt"/>
                <a:ea typeface="+mn-ea"/>
                <a:cs typeface="+mn-cs"/>
              </a:rPr>
              <a:t> će nam </a:t>
            </a:r>
            <a:r>
              <a:rPr lang="hr-HR" sz="1200" b="1" kern="1200" smtClean="0">
                <a:solidFill>
                  <a:schemeClr val="tx1"/>
                </a:solidFill>
                <a:effectLst/>
                <a:latin typeface="+mn-lt"/>
                <a:ea typeface="+mn-ea"/>
                <a:cs typeface="+mn-cs"/>
              </a:rPr>
              <a:t>sve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brojeve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do</a:t>
            </a:r>
            <a:r>
              <a:rPr lang="hr-HR" sz="1200" kern="1200" smtClean="0">
                <a:solidFill>
                  <a:schemeClr val="tx1"/>
                </a:solidFill>
                <a:effectLst/>
                <a:latin typeface="+mn-lt"/>
                <a:ea typeface="+mn-ea"/>
                <a:cs typeface="+mn-cs"/>
              </a:rPr>
              <a:t> 0</a:t>
            </a:r>
            <a:r>
              <a:rPr lang="hr-HR" sz="1200" b="1" kern="1200" smtClean="0">
                <a:solidFill>
                  <a:schemeClr val="tx1"/>
                </a:solidFill>
                <a:effectLst/>
                <a:latin typeface="+mn-lt"/>
                <a:ea typeface="+mn-ea"/>
                <a:cs typeface="+mn-cs"/>
              </a:rPr>
              <a:t>,</a:t>
            </a:r>
            <a:r>
              <a:rPr lang="hr-HR" sz="1200" kern="1200" smtClean="0">
                <a:solidFill>
                  <a:schemeClr val="tx1"/>
                </a:solidFill>
                <a:effectLst/>
                <a:latin typeface="+mn-lt"/>
                <a:ea typeface="+mn-ea"/>
                <a:cs typeface="+mn-cs"/>
              </a:rPr>
              <a:t> što u pregledniku izgleda ovako: </a:t>
            </a:r>
            <a:r>
              <a:rPr lang="hr-HR" sz="1200" b="1" kern="1200" smtClean="0">
                <a:solidFill>
                  <a:schemeClr val="tx1"/>
                </a:solidFill>
                <a:effectLst/>
                <a:latin typeface="+mn-lt"/>
                <a:ea typeface="+mn-ea"/>
                <a:cs typeface="+mn-cs"/>
              </a:rPr>
              <a:t>POKRENUTI PRIMJER</a:t>
            </a:r>
            <a:endParaRPr lang="hr-HR" sz="1200" kern="1200" smtClean="0">
              <a:solidFill>
                <a:schemeClr val="tx1"/>
              </a:solidFill>
              <a:effectLst/>
              <a:latin typeface="+mn-lt"/>
              <a:ea typeface="+mn-ea"/>
              <a:cs typeface="+mn-cs"/>
            </a:endParaRPr>
          </a:p>
          <a:p>
            <a:endParaRPr lang="hr-HR"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U </a:t>
            </a:r>
            <a:r>
              <a:rPr lang="hr-HR" sz="1200" b="1" kern="1200" smtClean="0">
                <a:solidFill>
                  <a:schemeClr val="tx1"/>
                </a:solidFill>
                <a:effectLst/>
                <a:latin typeface="+mn-lt"/>
                <a:ea typeface="+mn-ea"/>
                <a:cs typeface="+mn-cs"/>
              </a:rPr>
              <a:t>idućem</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primjeru</a:t>
            </a:r>
            <a:r>
              <a:rPr lang="hr-HR" sz="1200" kern="1200" smtClean="0">
                <a:solidFill>
                  <a:schemeClr val="tx1"/>
                </a:solidFill>
                <a:effectLst/>
                <a:latin typeface="+mn-lt"/>
                <a:ea typeface="+mn-ea"/>
                <a:cs typeface="+mn-cs"/>
              </a:rPr>
              <a:t> prikazat ćemo </a:t>
            </a:r>
            <a:r>
              <a:rPr lang="hr-HR" sz="1200" b="1" kern="1200" smtClean="0">
                <a:solidFill>
                  <a:schemeClr val="tx1"/>
                </a:solidFill>
                <a:effectLst/>
                <a:latin typeface="+mn-lt"/>
                <a:ea typeface="+mn-ea"/>
                <a:cs typeface="+mn-cs"/>
              </a:rPr>
              <a:t>petlju</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FOREACH</a:t>
            </a:r>
            <a:r>
              <a:rPr lang="hr-HR" sz="1200" kern="1200" smtClean="0">
                <a:solidFill>
                  <a:schemeClr val="tx1"/>
                </a:solidFill>
                <a:effectLst/>
                <a:latin typeface="+mn-lt"/>
                <a:ea typeface="+mn-ea"/>
                <a:cs typeface="+mn-cs"/>
              </a:rPr>
              <a:t>. Petlja se </a:t>
            </a:r>
            <a:r>
              <a:rPr lang="hr-HR" sz="1200" b="1" kern="1200" smtClean="0">
                <a:solidFill>
                  <a:schemeClr val="tx1"/>
                </a:solidFill>
                <a:effectLst/>
                <a:latin typeface="+mn-lt"/>
                <a:ea typeface="+mn-ea"/>
                <a:cs typeface="+mn-cs"/>
              </a:rPr>
              <a:t>koristi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za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rad</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s</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nizovima</a:t>
            </a:r>
            <a:r>
              <a:rPr lang="hr-HR" sz="1200" kern="1200" smtClean="0">
                <a:solidFill>
                  <a:schemeClr val="tx1"/>
                </a:solidFill>
                <a:effectLst/>
                <a:latin typeface="+mn-lt"/>
                <a:ea typeface="+mn-ea"/>
                <a:cs typeface="+mn-cs"/>
              </a:rPr>
              <a:t> i ona </a:t>
            </a:r>
            <a:r>
              <a:rPr lang="hr-HR" sz="1200" b="1" kern="1200" smtClean="0">
                <a:solidFill>
                  <a:schemeClr val="tx1"/>
                </a:solidFill>
                <a:effectLst/>
                <a:latin typeface="+mn-lt"/>
                <a:ea typeface="+mn-ea"/>
                <a:cs typeface="+mn-cs"/>
              </a:rPr>
              <a:t>prolazi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kroz</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svaki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element</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niza</a:t>
            </a:r>
            <a:r>
              <a:rPr lang="hr-HR" sz="1200" kern="1200" smtClean="0">
                <a:solidFill>
                  <a:schemeClr val="tx1"/>
                </a:solidFill>
                <a:effectLst/>
                <a:latin typeface="+mn-lt"/>
                <a:ea typeface="+mn-ea"/>
                <a:cs typeface="+mn-cs"/>
              </a:rPr>
              <a:t> i </a:t>
            </a:r>
            <a:r>
              <a:rPr lang="hr-HR" sz="1200" b="1" kern="1200" smtClean="0">
                <a:solidFill>
                  <a:schemeClr val="tx1"/>
                </a:solidFill>
                <a:effectLst/>
                <a:latin typeface="+mn-lt"/>
                <a:ea typeface="+mn-ea"/>
                <a:cs typeface="+mn-cs"/>
              </a:rPr>
              <a:t>obavlja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blok</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naredbi</a:t>
            </a:r>
            <a:r>
              <a:rPr lang="hr-HR" sz="1200" kern="1200" smtClean="0">
                <a:solidFill>
                  <a:schemeClr val="tx1"/>
                </a:solidFill>
                <a:effectLst/>
                <a:latin typeface="+mn-lt"/>
                <a:ea typeface="+mn-ea"/>
                <a:cs typeface="+mn-cs"/>
              </a:rPr>
              <a:t>. Da bi se bolje pojasnilo što možemo s FOREACH petljom kreirat ćemo konkretan primjer.</a:t>
            </a:r>
          </a:p>
          <a:p>
            <a:endParaRPr lang="hr-HR"/>
          </a:p>
        </p:txBody>
      </p:sp>
      <p:sp>
        <p:nvSpPr>
          <p:cNvPr id="4" name="Slide Number Placeholder 3"/>
          <p:cNvSpPr>
            <a:spLocks noGrp="1"/>
          </p:cNvSpPr>
          <p:nvPr>
            <p:ph type="sldNum" sz="quarter" idx="10"/>
          </p:nvPr>
        </p:nvSpPr>
        <p:spPr/>
        <p:txBody>
          <a:bodyPr/>
          <a:lstStyle/>
          <a:p>
            <a:fld id="{47006CC2-5E58-47EF-9F5B-FF7D5D6069C5}" type="slidenum">
              <a:rPr lang="hr-HR" smtClean="0"/>
              <a:t>8</a:t>
            </a:fld>
            <a:endParaRPr lang="hr-HR"/>
          </a:p>
        </p:txBody>
      </p:sp>
    </p:spTree>
    <p:extLst>
      <p:ext uri="{BB962C8B-B14F-4D97-AF65-F5344CB8AC3E}">
        <p14:creationId xmlns:p14="http://schemas.microsoft.com/office/powerpoint/2010/main" val="2511066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U ovom primjeru </a:t>
            </a:r>
            <a:r>
              <a:rPr lang="hr-HR" sz="1200" b="1" kern="1200" smtClean="0">
                <a:solidFill>
                  <a:schemeClr val="tx1"/>
                </a:solidFill>
                <a:effectLst/>
                <a:latin typeface="+mn-lt"/>
                <a:ea typeface="+mn-ea"/>
                <a:cs typeface="+mn-cs"/>
              </a:rPr>
              <a:t>kreirali</a:t>
            </a:r>
            <a:r>
              <a:rPr lang="hr-HR" sz="1200" kern="1200" smtClean="0">
                <a:solidFill>
                  <a:schemeClr val="tx1"/>
                </a:solidFill>
                <a:effectLst/>
                <a:latin typeface="+mn-lt"/>
                <a:ea typeface="+mn-ea"/>
                <a:cs typeface="+mn-cs"/>
              </a:rPr>
              <a:t> smo </a:t>
            </a:r>
            <a:r>
              <a:rPr lang="hr-HR" sz="1200" b="1" kern="1200" smtClean="0">
                <a:solidFill>
                  <a:schemeClr val="tx1"/>
                </a:solidFill>
                <a:effectLst/>
                <a:latin typeface="+mn-lt"/>
                <a:ea typeface="+mn-ea"/>
                <a:cs typeface="+mn-cs"/>
              </a:rPr>
              <a:t>varijablu</a:t>
            </a:r>
            <a:r>
              <a:rPr lang="hr-HR" sz="1200" kern="1200" smtClean="0">
                <a:solidFill>
                  <a:schemeClr val="tx1"/>
                </a:solidFill>
                <a:effectLst/>
                <a:latin typeface="+mn-lt"/>
                <a:ea typeface="+mn-ea"/>
                <a:cs typeface="+mn-cs"/>
              </a:rPr>
              <a:t> </a:t>
            </a:r>
            <a:r>
              <a:rPr lang="hr-HR" sz="1200" b="1" i="1" kern="1200" smtClean="0">
                <a:solidFill>
                  <a:schemeClr val="tx1"/>
                </a:solidFill>
                <a:effectLst/>
                <a:latin typeface="+mn-lt"/>
                <a:ea typeface="+mn-ea"/>
                <a:cs typeface="+mn-cs"/>
              </a:rPr>
              <a:t>ucenici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koja</a:t>
            </a:r>
            <a:r>
              <a:rPr lang="hr-HR" sz="1200" kern="1200" smtClean="0">
                <a:solidFill>
                  <a:schemeClr val="tx1"/>
                </a:solidFill>
                <a:effectLst/>
                <a:latin typeface="+mn-lt"/>
                <a:ea typeface="+mn-ea"/>
                <a:cs typeface="+mn-cs"/>
              </a:rPr>
              <a:t> u sebi </a:t>
            </a:r>
            <a:r>
              <a:rPr lang="hr-HR" sz="1200" b="1" kern="1200" smtClean="0">
                <a:solidFill>
                  <a:schemeClr val="tx1"/>
                </a:solidFill>
                <a:effectLst/>
                <a:latin typeface="+mn-lt"/>
                <a:ea typeface="+mn-ea"/>
                <a:cs typeface="+mn-cs"/>
              </a:rPr>
              <a:t>ima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niz</a:t>
            </a:r>
            <a:r>
              <a:rPr lang="hr-HR" sz="1200" kern="120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U </a:t>
            </a:r>
            <a:r>
              <a:rPr lang="hr-HR" sz="1200" b="1" kern="1200" smtClean="0">
                <a:solidFill>
                  <a:schemeClr val="tx1"/>
                </a:solidFill>
                <a:effectLst/>
                <a:latin typeface="+mn-lt"/>
                <a:ea typeface="+mn-ea"/>
                <a:cs typeface="+mn-cs"/>
              </a:rPr>
              <a:t>nizu</a:t>
            </a:r>
            <a:r>
              <a:rPr lang="hr-HR" sz="1200" kern="1200" smtClean="0">
                <a:solidFill>
                  <a:schemeClr val="tx1"/>
                </a:solidFill>
                <a:effectLst/>
                <a:latin typeface="+mn-lt"/>
                <a:ea typeface="+mn-ea"/>
                <a:cs typeface="+mn-cs"/>
              </a:rPr>
              <a:t> se nalazi </a:t>
            </a:r>
            <a:r>
              <a:rPr lang="hr-HR" sz="1200" b="1" kern="1200" smtClean="0">
                <a:solidFill>
                  <a:schemeClr val="tx1"/>
                </a:solidFill>
                <a:effectLst/>
                <a:latin typeface="+mn-lt"/>
                <a:ea typeface="+mn-ea"/>
                <a:cs typeface="+mn-cs"/>
              </a:rPr>
              <a:t>popis</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imena</a:t>
            </a:r>
            <a:r>
              <a:rPr lang="hr-HR" sz="1200" kern="1200" smtClean="0">
                <a:solidFill>
                  <a:schemeClr val="tx1"/>
                </a:solidFill>
                <a:effectLst/>
                <a:latin typeface="+mn-lt"/>
                <a:ea typeface="+mn-ea"/>
                <a:cs typeface="+mn-cs"/>
              </a:rPr>
              <a:t> i </a:t>
            </a:r>
            <a:r>
              <a:rPr lang="hr-HR" sz="1200" b="1" kern="1200" smtClean="0">
                <a:solidFill>
                  <a:schemeClr val="tx1"/>
                </a:solidFill>
                <a:effectLst/>
                <a:latin typeface="+mn-lt"/>
                <a:ea typeface="+mn-ea"/>
                <a:cs typeface="+mn-cs"/>
              </a:rPr>
              <a:t>godina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učenika</a:t>
            </a:r>
            <a:r>
              <a:rPr lang="hr-HR" sz="1200" kern="1200" smtClean="0">
                <a:solidFill>
                  <a:schemeClr val="tx1"/>
                </a:solidFill>
                <a:effectLst/>
                <a:latin typeface="+mn-lt"/>
                <a:ea typeface="+mn-ea"/>
                <a:cs typeface="+mn-cs"/>
              </a:rPr>
              <a:t>. Kako bi </a:t>
            </a:r>
            <a:r>
              <a:rPr lang="hr-HR" sz="1200" b="1" kern="1200" smtClean="0">
                <a:solidFill>
                  <a:schemeClr val="tx1"/>
                </a:solidFill>
                <a:effectLst/>
                <a:latin typeface="+mn-lt"/>
                <a:ea typeface="+mn-ea"/>
                <a:cs typeface="+mn-cs"/>
              </a:rPr>
              <a:t>izlistali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svakog</a:t>
            </a:r>
            <a:r>
              <a:rPr lang="hr-HR" sz="1200" kern="1200" smtClean="0">
                <a:solidFill>
                  <a:schemeClr val="tx1"/>
                </a:solidFill>
                <a:effectLst/>
                <a:latin typeface="+mn-lt"/>
                <a:ea typeface="+mn-ea"/>
                <a:cs typeface="+mn-cs"/>
              </a:rPr>
              <a:t> posebno </a:t>
            </a:r>
            <a:r>
              <a:rPr lang="hr-HR" sz="1200" b="1" kern="1200" smtClean="0">
                <a:solidFill>
                  <a:schemeClr val="tx1"/>
                </a:solidFill>
                <a:effectLst/>
                <a:latin typeface="+mn-lt"/>
                <a:ea typeface="+mn-ea"/>
                <a:cs typeface="+mn-cs"/>
              </a:rPr>
              <a:t>učenika</a:t>
            </a:r>
            <a:r>
              <a:rPr lang="hr-HR" sz="1200" kern="1200" smtClean="0">
                <a:solidFill>
                  <a:schemeClr val="tx1"/>
                </a:solidFill>
                <a:effectLst/>
                <a:latin typeface="+mn-lt"/>
                <a:ea typeface="+mn-ea"/>
                <a:cs typeface="+mn-cs"/>
              </a:rPr>
              <a:t> iz niza koristit ćemo se petljom </a:t>
            </a:r>
            <a:r>
              <a:rPr lang="hr-HR" sz="1200" b="1" kern="1200" smtClean="0">
                <a:solidFill>
                  <a:schemeClr val="tx1"/>
                </a:solidFill>
                <a:effectLst/>
                <a:latin typeface="+mn-lt"/>
                <a:ea typeface="+mn-ea"/>
                <a:cs typeface="+mn-cs"/>
              </a:rPr>
              <a:t>FOREACH</a:t>
            </a:r>
            <a:r>
              <a:rPr lang="hr-HR" sz="1200" kern="1200" smtClean="0">
                <a:solidFill>
                  <a:schemeClr val="tx1"/>
                </a:solidFill>
                <a:effectLst/>
                <a:latin typeface="+mn-lt"/>
                <a:ea typeface="+mn-ea"/>
                <a:cs typeface="+mn-cs"/>
              </a:rPr>
              <a:t> koja će to učiniti za na. </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b="1" kern="1200" smtClean="0">
                <a:solidFill>
                  <a:schemeClr val="tx1"/>
                </a:solidFill>
                <a:effectLst/>
                <a:latin typeface="+mn-lt"/>
                <a:ea typeface="+mn-ea"/>
                <a:cs typeface="+mn-cs"/>
              </a:rPr>
              <a:t>Petlja</a:t>
            </a:r>
            <a:r>
              <a:rPr lang="hr-HR" sz="1200" kern="1200" smtClean="0">
                <a:solidFill>
                  <a:schemeClr val="tx1"/>
                </a:solidFill>
                <a:effectLst/>
                <a:latin typeface="+mn-lt"/>
                <a:ea typeface="+mn-ea"/>
                <a:cs typeface="+mn-cs"/>
              </a:rPr>
              <a:t> će </a:t>
            </a:r>
            <a:r>
              <a:rPr lang="hr-HR" sz="1200" b="1" kern="1200" smtClean="0">
                <a:solidFill>
                  <a:schemeClr val="tx1"/>
                </a:solidFill>
                <a:effectLst/>
                <a:latin typeface="+mn-lt"/>
                <a:ea typeface="+mn-ea"/>
                <a:cs typeface="+mn-cs"/>
              </a:rPr>
              <a:t>vrijednosti</a:t>
            </a:r>
            <a:r>
              <a:rPr lang="hr-HR" sz="1200" kern="1200" smtClean="0">
                <a:solidFill>
                  <a:schemeClr val="tx1"/>
                </a:solidFill>
                <a:effectLst/>
                <a:latin typeface="+mn-lt"/>
                <a:ea typeface="+mn-ea"/>
                <a:cs typeface="+mn-cs"/>
              </a:rPr>
              <a:t> iz niza </a:t>
            </a:r>
            <a:r>
              <a:rPr lang="hr-HR" sz="1200" b="1" kern="1200" smtClean="0">
                <a:solidFill>
                  <a:schemeClr val="tx1"/>
                </a:solidFill>
                <a:effectLst/>
                <a:latin typeface="+mn-lt"/>
                <a:ea typeface="+mn-ea"/>
                <a:cs typeface="+mn-cs"/>
              </a:rPr>
              <a:t>izlistavati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tako</a:t>
            </a:r>
            <a:r>
              <a:rPr lang="hr-HR" sz="1200" kern="1200" smtClean="0">
                <a:solidFill>
                  <a:schemeClr val="tx1"/>
                </a:solidFill>
                <a:effectLst/>
                <a:latin typeface="+mn-lt"/>
                <a:ea typeface="+mn-ea"/>
                <a:cs typeface="+mn-cs"/>
              </a:rPr>
              <a:t> što će </a:t>
            </a:r>
            <a:r>
              <a:rPr lang="hr-HR" sz="1200" b="1" kern="1200" smtClean="0">
                <a:solidFill>
                  <a:schemeClr val="tx1"/>
                </a:solidFill>
                <a:effectLst/>
                <a:latin typeface="+mn-lt"/>
                <a:ea typeface="+mn-ea"/>
                <a:cs typeface="+mn-cs"/>
              </a:rPr>
              <a:t>prvu</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vrijednost</a:t>
            </a:r>
            <a:r>
              <a:rPr lang="hr-HR" sz="1200" kern="1200" smtClean="0">
                <a:solidFill>
                  <a:schemeClr val="tx1"/>
                </a:solidFill>
                <a:effectLst/>
                <a:latin typeface="+mn-lt"/>
                <a:ea typeface="+mn-ea"/>
                <a:cs typeface="+mn-cs"/>
              </a:rPr>
              <a:t> postaviti </a:t>
            </a:r>
            <a:r>
              <a:rPr lang="hr-HR" sz="1200" b="1" kern="1200" smtClean="0">
                <a:solidFill>
                  <a:schemeClr val="tx1"/>
                </a:solidFill>
                <a:effectLst/>
                <a:latin typeface="+mn-lt"/>
                <a:ea typeface="+mn-ea"/>
                <a:cs typeface="+mn-cs"/>
              </a:rPr>
              <a:t>pod</a:t>
            </a:r>
            <a:r>
              <a:rPr lang="hr-HR" sz="1200" kern="1200" smtClean="0">
                <a:solidFill>
                  <a:schemeClr val="tx1"/>
                </a:solidFill>
                <a:effectLst/>
                <a:latin typeface="+mn-lt"/>
                <a:ea typeface="+mn-ea"/>
                <a:cs typeface="+mn-cs"/>
              </a:rPr>
              <a:t> </a:t>
            </a:r>
            <a:r>
              <a:rPr lang="hr-HR" sz="1200" b="1" i="1" kern="1200" smtClean="0">
                <a:solidFill>
                  <a:schemeClr val="tx1"/>
                </a:solidFill>
                <a:effectLst/>
                <a:latin typeface="+mn-lt"/>
                <a:ea typeface="+mn-ea"/>
                <a:cs typeface="+mn-cs"/>
              </a:rPr>
              <a:t>Ime,</a:t>
            </a:r>
            <a:r>
              <a:rPr lang="hr-HR" sz="1200" b="1" kern="1200" smtClean="0">
                <a:solidFill>
                  <a:schemeClr val="tx1"/>
                </a:solidFill>
                <a:effectLst/>
                <a:latin typeface="+mn-lt"/>
                <a:ea typeface="+mn-ea"/>
                <a:cs typeface="+mn-cs"/>
              </a:rPr>
              <a:t>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drugu</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pod</a:t>
            </a:r>
            <a:r>
              <a:rPr lang="hr-HR" sz="1200" kern="1200" smtClean="0">
                <a:solidFill>
                  <a:schemeClr val="tx1"/>
                </a:solidFill>
                <a:effectLst/>
                <a:latin typeface="+mn-lt"/>
                <a:ea typeface="+mn-ea"/>
                <a:cs typeface="+mn-cs"/>
              </a:rPr>
              <a:t> </a:t>
            </a:r>
            <a:r>
              <a:rPr lang="hr-HR" sz="1200" b="1" i="1" kern="1200" smtClean="0">
                <a:solidFill>
                  <a:schemeClr val="tx1"/>
                </a:solidFill>
                <a:effectLst/>
                <a:latin typeface="+mn-lt"/>
                <a:ea typeface="+mn-ea"/>
                <a:cs typeface="+mn-cs"/>
              </a:rPr>
              <a:t>Godine</a:t>
            </a:r>
            <a:r>
              <a:rPr lang="hr-HR" sz="1200" i="1" kern="1200" smtClean="0">
                <a:solidFill>
                  <a:schemeClr val="tx1"/>
                </a:solidFill>
                <a:effectLst/>
                <a:latin typeface="+mn-lt"/>
                <a:ea typeface="+mn-ea"/>
                <a:cs typeface="+mn-cs"/>
              </a:rPr>
              <a:t>, </a:t>
            </a:r>
            <a:r>
              <a:rPr lang="hr-HR" sz="1200" kern="1200" smtClean="0">
                <a:solidFill>
                  <a:schemeClr val="tx1"/>
                </a:solidFill>
                <a:effectLst/>
                <a:latin typeface="+mn-lt"/>
                <a:ea typeface="+mn-ea"/>
                <a:cs typeface="+mn-cs"/>
              </a:rPr>
              <a:t> što će u pregledniku ovako izgledati: </a:t>
            </a:r>
            <a:r>
              <a:rPr lang="hr-HR" sz="1200" b="1" kern="1200" smtClean="0">
                <a:solidFill>
                  <a:schemeClr val="tx1"/>
                </a:solidFill>
                <a:effectLst/>
                <a:latin typeface="+mn-lt"/>
                <a:ea typeface="+mn-ea"/>
                <a:cs typeface="+mn-cs"/>
              </a:rPr>
              <a:t>POKRENUTI PRIMJER</a:t>
            </a:r>
            <a:endParaRPr lang="hr-HR" sz="1200" kern="1200" smtClean="0">
              <a:solidFill>
                <a:schemeClr val="tx1"/>
              </a:solidFill>
              <a:effectLst/>
              <a:latin typeface="+mn-lt"/>
              <a:ea typeface="+mn-ea"/>
              <a:cs typeface="+mn-cs"/>
            </a:endParaRPr>
          </a:p>
          <a:p>
            <a:endParaRPr lang="hr-HR"/>
          </a:p>
        </p:txBody>
      </p:sp>
      <p:sp>
        <p:nvSpPr>
          <p:cNvPr id="4" name="Slide Number Placeholder 3"/>
          <p:cNvSpPr>
            <a:spLocks noGrp="1"/>
          </p:cNvSpPr>
          <p:nvPr>
            <p:ph type="sldNum" sz="quarter" idx="10"/>
          </p:nvPr>
        </p:nvSpPr>
        <p:spPr/>
        <p:txBody>
          <a:bodyPr/>
          <a:lstStyle/>
          <a:p>
            <a:fld id="{47006CC2-5E58-47EF-9F5B-FF7D5D6069C5}" type="slidenum">
              <a:rPr lang="hr-HR" smtClean="0"/>
              <a:t>9</a:t>
            </a:fld>
            <a:endParaRPr lang="hr-HR"/>
          </a:p>
        </p:txBody>
      </p:sp>
    </p:spTree>
    <p:extLst>
      <p:ext uri="{BB962C8B-B14F-4D97-AF65-F5344CB8AC3E}">
        <p14:creationId xmlns:p14="http://schemas.microsoft.com/office/powerpoint/2010/main" val="1775046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b="1" kern="1200" smtClean="0">
                <a:solidFill>
                  <a:schemeClr val="tx1"/>
                </a:solidFill>
                <a:effectLst/>
                <a:latin typeface="+mn-lt"/>
                <a:ea typeface="+mn-ea"/>
                <a:cs typeface="+mn-cs"/>
              </a:rPr>
              <a:t>Funkcije</a:t>
            </a:r>
            <a:r>
              <a:rPr lang="hr-HR" sz="1200" kern="1200" smtClean="0">
                <a:solidFill>
                  <a:schemeClr val="tx1"/>
                </a:solidFill>
                <a:effectLst/>
                <a:latin typeface="+mn-lt"/>
                <a:ea typeface="+mn-ea"/>
                <a:cs typeface="+mn-cs"/>
              </a:rPr>
              <a:t> su ništa drugo no </a:t>
            </a:r>
            <a:r>
              <a:rPr lang="hr-HR" sz="1200" b="1" kern="1200" smtClean="0">
                <a:solidFill>
                  <a:schemeClr val="tx1"/>
                </a:solidFill>
                <a:effectLst/>
                <a:latin typeface="+mn-lt"/>
                <a:ea typeface="+mn-ea"/>
                <a:cs typeface="+mn-cs"/>
              </a:rPr>
              <a:t>nekoliko</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blokova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koda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sažete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u</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jedan</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izraz</a:t>
            </a:r>
            <a:r>
              <a:rPr lang="hr-HR" sz="1200" kern="1200" smtClean="0">
                <a:solidFill>
                  <a:schemeClr val="tx1"/>
                </a:solidFill>
                <a:effectLst/>
                <a:latin typeface="+mn-lt"/>
                <a:ea typeface="+mn-ea"/>
                <a:cs typeface="+mn-cs"/>
              </a:rPr>
              <a:t> koji </a:t>
            </a:r>
            <a:r>
              <a:rPr lang="hr-HR" sz="1200" b="1" kern="1200" smtClean="0">
                <a:solidFill>
                  <a:schemeClr val="tx1"/>
                </a:solidFill>
                <a:effectLst/>
                <a:latin typeface="+mn-lt"/>
                <a:ea typeface="+mn-ea"/>
                <a:cs typeface="+mn-cs"/>
              </a:rPr>
              <a:t>možemo</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koristiti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kad</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god</a:t>
            </a:r>
            <a:r>
              <a:rPr lang="hr-HR" sz="1200" kern="1200" smtClean="0">
                <a:solidFill>
                  <a:schemeClr val="tx1"/>
                </a:solidFill>
                <a:effectLst/>
                <a:latin typeface="+mn-lt"/>
                <a:ea typeface="+mn-ea"/>
                <a:cs typeface="+mn-cs"/>
              </a:rPr>
              <a:t> nam je </a:t>
            </a:r>
            <a:r>
              <a:rPr lang="hr-HR" sz="1200" b="1" kern="1200" smtClean="0">
                <a:solidFill>
                  <a:schemeClr val="tx1"/>
                </a:solidFill>
                <a:effectLst/>
                <a:latin typeface="+mn-lt"/>
                <a:ea typeface="+mn-ea"/>
                <a:cs typeface="+mn-cs"/>
              </a:rPr>
              <a:t>potrebno</a:t>
            </a:r>
            <a:r>
              <a:rPr lang="hr-HR" sz="1200" kern="1200" smtClean="0">
                <a:solidFill>
                  <a:schemeClr val="tx1"/>
                </a:solidFill>
                <a:effectLst/>
                <a:latin typeface="+mn-lt"/>
                <a:ea typeface="+mn-ea"/>
                <a:cs typeface="+mn-cs"/>
              </a:rPr>
              <a:t> i tako si olakšati posao i također, uštedjeti si vrijeme. </a:t>
            </a:r>
            <a:r>
              <a:rPr lang="hr-HR" sz="1200" b="1" kern="1200" smtClean="0">
                <a:solidFill>
                  <a:schemeClr val="tx1"/>
                </a:solidFill>
                <a:effectLst/>
                <a:latin typeface="+mn-lt"/>
                <a:ea typeface="+mn-ea"/>
                <a:cs typeface="+mn-cs"/>
              </a:rPr>
              <a:t>PHP</a:t>
            </a:r>
            <a:r>
              <a:rPr lang="hr-HR" sz="1200" kern="1200" smtClean="0">
                <a:solidFill>
                  <a:schemeClr val="tx1"/>
                </a:solidFill>
                <a:effectLst/>
                <a:latin typeface="+mn-lt"/>
                <a:ea typeface="+mn-ea"/>
                <a:cs typeface="+mn-cs"/>
              </a:rPr>
              <a:t> ima </a:t>
            </a:r>
            <a:r>
              <a:rPr lang="hr-HR" sz="1200" b="1" kern="1200" smtClean="0">
                <a:solidFill>
                  <a:schemeClr val="tx1"/>
                </a:solidFill>
                <a:effectLst/>
                <a:latin typeface="+mn-lt"/>
                <a:ea typeface="+mn-ea"/>
                <a:cs typeface="+mn-cs"/>
              </a:rPr>
              <a:t>dobro</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razvijene</a:t>
            </a:r>
            <a:r>
              <a:rPr lang="hr-HR" sz="1200" kern="1200" smtClean="0">
                <a:solidFill>
                  <a:schemeClr val="tx1"/>
                </a:solidFill>
                <a:effectLst/>
                <a:latin typeface="+mn-lt"/>
                <a:ea typeface="+mn-ea"/>
                <a:cs typeface="+mn-cs"/>
              </a:rPr>
              <a:t> tzv. "</a:t>
            </a:r>
            <a:r>
              <a:rPr lang="hr-HR" sz="1200" b="1" kern="1200" smtClean="0">
                <a:solidFill>
                  <a:schemeClr val="tx1"/>
                </a:solidFill>
                <a:effectLst/>
                <a:latin typeface="+mn-lt"/>
                <a:ea typeface="+mn-ea"/>
                <a:cs typeface="+mn-cs"/>
              </a:rPr>
              <a:t>Built</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in</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funkcije</a:t>
            </a:r>
            <a:r>
              <a:rPr lang="hr-HR" sz="1200" kern="1200" smtClean="0">
                <a:solidFill>
                  <a:schemeClr val="tx1"/>
                </a:solidFill>
                <a:effectLst/>
                <a:latin typeface="+mn-lt"/>
                <a:ea typeface="+mn-ea"/>
                <a:cs typeface="+mn-cs"/>
              </a:rPr>
              <a:t>. To su funkcije koje su već "</a:t>
            </a:r>
            <a:r>
              <a:rPr lang="hr-HR" sz="1200" b="1" kern="1200" smtClean="0">
                <a:solidFill>
                  <a:schemeClr val="tx1"/>
                </a:solidFill>
                <a:effectLst/>
                <a:latin typeface="+mn-lt"/>
                <a:ea typeface="+mn-ea"/>
                <a:cs typeface="+mn-cs"/>
              </a:rPr>
              <a:t>ugrađene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u</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sustav</a:t>
            </a:r>
            <a:r>
              <a:rPr lang="hr-HR" sz="1200" kern="1200" smtClean="0">
                <a:solidFill>
                  <a:schemeClr val="tx1"/>
                </a:solidFill>
                <a:effectLst/>
                <a:latin typeface="+mn-lt"/>
                <a:ea typeface="+mn-ea"/>
                <a:cs typeface="+mn-cs"/>
              </a:rPr>
              <a:t> i </a:t>
            </a:r>
            <a:r>
              <a:rPr lang="hr-HR" sz="1200" b="1" kern="1200" smtClean="0">
                <a:solidFill>
                  <a:schemeClr val="tx1"/>
                </a:solidFill>
                <a:effectLst/>
                <a:latin typeface="+mn-lt"/>
                <a:ea typeface="+mn-ea"/>
                <a:cs typeface="+mn-cs"/>
              </a:rPr>
              <a:t>ne moramo </a:t>
            </a:r>
            <a:r>
              <a:rPr lang="hr-HR" sz="1200" kern="1200" smtClean="0">
                <a:solidFill>
                  <a:schemeClr val="tx1"/>
                </a:solidFill>
                <a:effectLst/>
                <a:latin typeface="+mn-lt"/>
                <a:ea typeface="+mn-ea"/>
                <a:cs typeface="+mn-cs"/>
              </a:rPr>
              <a:t>ih sami </a:t>
            </a:r>
            <a:r>
              <a:rPr lang="hr-HR" sz="1200" b="1" kern="1200" smtClean="0">
                <a:solidFill>
                  <a:schemeClr val="tx1"/>
                </a:solidFill>
                <a:effectLst/>
                <a:latin typeface="+mn-lt"/>
                <a:ea typeface="+mn-ea"/>
                <a:cs typeface="+mn-cs"/>
              </a:rPr>
              <a:t>definirati </a:t>
            </a:r>
            <a:r>
              <a:rPr lang="hr-HR" sz="1200" kern="1200" smtClean="0">
                <a:solidFill>
                  <a:schemeClr val="tx1"/>
                </a:solidFill>
                <a:effectLst/>
                <a:latin typeface="+mn-lt"/>
                <a:ea typeface="+mn-ea"/>
                <a:cs typeface="+mn-cs"/>
              </a:rPr>
              <a:t>nego je samo potrebno unijeti naziv funkcije. </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Funkcija se neće izvršiti dok god ju ne budemo pozvali. </a:t>
            </a:r>
            <a:r>
              <a:rPr lang="hr-HR" sz="1200" b="1" kern="1200" smtClean="0">
                <a:solidFill>
                  <a:schemeClr val="tx1"/>
                </a:solidFill>
                <a:effectLst/>
                <a:latin typeface="+mn-lt"/>
                <a:ea typeface="+mn-ea"/>
                <a:cs typeface="+mn-cs"/>
              </a:rPr>
              <a:t>Pored</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Built</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in</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funkcija</a:t>
            </a:r>
            <a:r>
              <a:rPr lang="hr-HR" sz="1200" kern="1200" smtClean="0">
                <a:solidFill>
                  <a:schemeClr val="tx1"/>
                </a:solidFill>
                <a:effectLst/>
                <a:latin typeface="+mn-lt"/>
                <a:ea typeface="+mn-ea"/>
                <a:cs typeface="+mn-cs"/>
              </a:rPr>
              <a:t>, možemo </a:t>
            </a:r>
            <a:r>
              <a:rPr lang="hr-HR" sz="1200" b="1" kern="1200" smtClean="0">
                <a:solidFill>
                  <a:schemeClr val="tx1"/>
                </a:solidFill>
                <a:effectLst/>
                <a:latin typeface="+mn-lt"/>
                <a:ea typeface="+mn-ea"/>
                <a:cs typeface="+mn-cs"/>
              </a:rPr>
              <a:t>kreirati</a:t>
            </a:r>
            <a:r>
              <a:rPr lang="hr-HR" sz="1200" kern="1200" smtClean="0">
                <a:solidFill>
                  <a:schemeClr val="tx1"/>
                </a:solidFill>
                <a:effectLst/>
                <a:latin typeface="+mn-lt"/>
                <a:ea typeface="+mn-ea"/>
                <a:cs typeface="+mn-cs"/>
              </a:rPr>
              <a:t> i </a:t>
            </a:r>
            <a:r>
              <a:rPr lang="hr-HR" sz="1200" b="1" kern="1200" smtClean="0">
                <a:solidFill>
                  <a:schemeClr val="tx1"/>
                </a:solidFill>
                <a:effectLst/>
                <a:latin typeface="+mn-lt"/>
                <a:ea typeface="+mn-ea"/>
                <a:cs typeface="+mn-cs"/>
              </a:rPr>
              <a:t>vlastite</a:t>
            </a:r>
            <a:r>
              <a:rPr lang="hr-HR" sz="1200" kern="1200" smtClean="0">
                <a:solidFill>
                  <a:schemeClr val="tx1"/>
                </a:solidFill>
                <a:effectLst/>
                <a:latin typeface="+mn-lt"/>
                <a:ea typeface="+mn-ea"/>
                <a:cs typeface="+mn-cs"/>
              </a:rPr>
              <a:t> pa ćemo to učiniti u prvom primjeru.</a:t>
            </a:r>
          </a:p>
          <a:p>
            <a:endParaRPr lang="hr-HR"/>
          </a:p>
        </p:txBody>
      </p:sp>
      <p:sp>
        <p:nvSpPr>
          <p:cNvPr id="4" name="Slide Number Placeholder 3"/>
          <p:cNvSpPr>
            <a:spLocks noGrp="1"/>
          </p:cNvSpPr>
          <p:nvPr>
            <p:ph type="sldNum" sz="quarter" idx="10"/>
          </p:nvPr>
        </p:nvSpPr>
        <p:spPr/>
        <p:txBody>
          <a:bodyPr/>
          <a:lstStyle/>
          <a:p>
            <a:fld id="{47006CC2-5E58-47EF-9F5B-FF7D5D6069C5}" type="slidenum">
              <a:rPr lang="hr-HR" smtClean="0"/>
              <a:t>10</a:t>
            </a:fld>
            <a:endParaRPr lang="hr-HR"/>
          </a:p>
        </p:txBody>
      </p:sp>
    </p:spTree>
    <p:extLst>
      <p:ext uri="{BB962C8B-B14F-4D97-AF65-F5344CB8AC3E}">
        <p14:creationId xmlns:p14="http://schemas.microsoft.com/office/powerpoint/2010/main" val="3656251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77D702-17F8-4BDF-B32D-5ABBB2A553FC}" type="datetimeFigureOut">
              <a:rPr lang="en-GB" smtClean="0"/>
              <a:t>08/08/2016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323223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08/08/2016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156348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08/08/2016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4477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08/08/2016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775082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08/08/2016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5951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08/08/2016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1522931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77D702-17F8-4BDF-B32D-5ABBB2A553FC}" type="datetimeFigureOut">
              <a:rPr lang="en-GB" smtClean="0"/>
              <a:t>08/08/2016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4143576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77D702-17F8-4BDF-B32D-5ABBB2A553FC}" type="datetimeFigureOut">
              <a:rPr lang="en-GB" smtClean="0"/>
              <a:t>08/08/2016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382967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77D702-17F8-4BDF-B32D-5ABBB2A553FC}" type="datetimeFigureOut">
              <a:rPr lang="en-GB" smtClean="0"/>
              <a:t>08/08/2016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31302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08/08/2016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161992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77D702-17F8-4BDF-B32D-5ABBB2A553FC}" type="datetimeFigureOut">
              <a:rPr lang="en-GB" smtClean="0"/>
              <a:t>08/08/2016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340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77D702-17F8-4BDF-B32D-5ABBB2A553FC}" type="datetimeFigureOut">
              <a:rPr lang="en-GB" smtClean="0"/>
              <a:t>08/08/2016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24578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77D702-17F8-4BDF-B32D-5ABBB2A553FC}" type="datetimeFigureOut">
              <a:rPr lang="en-GB" smtClean="0"/>
              <a:t>08/08/2016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715369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7D702-17F8-4BDF-B32D-5ABBB2A553FC}" type="datetimeFigureOut">
              <a:rPr lang="en-GB" smtClean="0"/>
              <a:t>08/08/2016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05779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77D702-17F8-4BDF-B32D-5ABBB2A553FC}" type="datetimeFigureOut">
              <a:rPr lang="en-GB" smtClean="0"/>
              <a:t>08/08/2016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52530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77D702-17F8-4BDF-B32D-5ABBB2A553FC}" type="datetimeFigureOut">
              <a:rPr lang="en-GB" smtClean="0"/>
              <a:t>08/08/2016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85014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77D702-17F8-4BDF-B32D-5ABBB2A553FC}" type="datetimeFigureOut">
              <a:rPr lang="en-GB" smtClean="0"/>
              <a:t>08/08/2016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6DBF13E1-B7B1-4D8D-96FB-0076A4865071}" type="slidenum">
              <a:rPr lang="en-GB" smtClean="0"/>
              <a:t>‹#›</a:t>
            </a:fld>
            <a:endParaRPr lang="en-GB"/>
          </a:p>
        </p:txBody>
      </p:sp>
    </p:spTree>
    <p:extLst>
      <p:ext uri="{BB962C8B-B14F-4D97-AF65-F5344CB8AC3E}">
        <p14:creationId xmlns:p14="http://schemas.microsoft.com/office/powerpoint/2010/main" val="218207994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goo.gl/xdFDBr" TargetMode="External"/><Relationship Id="rId5" Type="http://schemas.openxmlformats.org/officeDocument/2006/relationships/image" Target="../media/image11.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goo.gl/G12XUc" TargetMode="External"/><Relationship Id="rId5" Type="http://schemas.openxmlformats.org/officeDocument/2006/relationships/image" Target="../media/image12.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goo.gl/C4EBrB" TargetMode="External"/><Relationship Id="rId5" Type="http://schemas.openxmlformats.org/officeDocument/2006/relationships/image" Target="../media/image13.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goo.gl/pLp6lV"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goo.gl/MKjN4i" TargetMode="External"/><Relationship Id="rId5" Type="http://schemas.openxmlformats.org/officeDocument/2006/relationships/image" Target="../media/image6.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goo.gl/j5sdnz"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goo.gl/dUsSHB" TargetMode="External"/><Relationship Id="rId5" Type="http://schemas.openxmlformats.org/officeDocument/2006/relationships/image" Target="../media/image8.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goo.gl/UFW5Nj" TargetMode="External"/><Relationship Id="rId5" Type="http://schemas.openxmlformats.org/officeDocument/2006/relationships/image" Target="../media/image9.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goo.gl/XwoFDh" TargetMode="External"/><Relationship Id="rId5" Type="http://schemas.openxmlformats.org/officeDocument/2006/relationships/image" Target="../media/image10.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sz="3600" smtClean="0"/>
              <a:t>Osnove PHP programiranja</a:t>
            </a:r>
            <a:endParaRPr lang="en-GB" sz="3600" dirty="0"/>
          </a:p>
        </p:txBody>
      </p:sp>
      <p:sp>
        <p:nvSpPr>
          <p:cNvPr id="3" name="Subtitle 2"/>
          <p:cNvSpPr>
            <a:spLocks noGrp="1"/>
          </p:cNvSpPr>
          <p:nvPr>
            <p:ph type="subTitle" idx="1"/>
          </p:nvPr>
        </p:nvSpPr>
        <p:spPr/>
        <p:txBody>
          <a:bodyPr>
            <a:noAutofit/>
          </a:bodyPr>
          <a:lstStyle/>
          <a:p>
            <a:pPr algn="r"/>
            <a:endParaRPr lang="en-GB" dirty="0">
              <a:solidFill>
                <a:schemeClr val="tx1"/>
              </a:solidFill>
            </a:endParaRPr>
          </a:p>
        </p:txBody>
      </p:sp>
    </p:spTree>
    <p:extLst>
      <p:ext uri="{BB962C8B-B14F-4D97-AF65-F5344CB8AC3E}">
        <p14:creationId xmlns:p14="http://schemas.microsoft.com/office/powerpoint/2010/main" val="2222813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Funkcije	</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normAutofit/>
          </a:bodyPr>
          <a:lstStyle/>
          <a:p>
            <a:r>
              <a:rPr lang="hr-HR" sz="2000" smtClean="0"/>
              <a:t>funkcija = blokovi koda sažeti u izraz</a:t>
            </a:r>
          </a:p>
          <a:p>
            <a:endParaRPr lang="hr-HR" sz="2000"/>
          </a:p>
          <a:p>
            <a:r>
              <a:rPr lang="hr-HR" sz="2000" smtClean="0"/>
              <a:t>ne izvršavaju se dok ih se ne pozove</a:t>
            </a:r>
          </a:p>
          <a:p>
            <a:endParaRPr lang="hr-HR" sz="2000"/>
          </a:p>
          <a:p>
            <a:r>
              <a:rPr lang="hr-HR" sz="2000" smtClean="0"/>
              <a:t>2 vrste: </a:t>
            </a:r>
          </a:p>
          <a:p>
            <a:pPr lvl="1"/>
            <a:r>
              <a:rPr lang="hr-HR" sz="2000" smtClean="0"/>
              <a:t>„built in” – ugrađene u sustav</a:t>
            </a:r>
          </a:p>
          <a:p>
            <a:pPr lvl="1"/>
            <a:r>
              <a:rPr lang="hr-HR" sz="2000" smtClean="0"/>
              <a:t>vlastite funkcije</a:t>
            </a:r>
            <a:endParaRPr lang="en-GB" sz="2000"/>
          </a:p>
        </p:txBody>
      </p:sp>
    </p:spTree>
    <p:extLst>
      <p:ext uri="{BB962C8B-B14F-4D97-AF65-F5344CB8AC3E}">
        <p14:creationId xmlns:p14="http://schemas.microsoft.com/office/powerpoint/2010/main" val="3560554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Funkcije</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pic>
        <p:nvPicPr>
          <p:cNvPr id="6" name="Slika 55" descr="own.png"/>
          <p:cNvPicPr>
            <a:picLocks noGrp="1"/>
          </p:cNvPicPr>
          <p:nvPr>
            <p:ph idx="1"/>
          </p:nvPr>
        </p:nvPicPr>
        <p:blipFill>
          <a:blip r:embed="rId5" cstate="print"/>
          <a:srcRect/>
          <a:stretch>
            <a:fillRect/>
          </a:stretch>
        </p:blipFill>
        <p:spPr bwMode="auto">
          <a:xfrm>
            <a:off x="868680" y="1737360"/>
            <a:ext cx="8220456" cy="3886200"/>
          </a:xfrm>
          <a:prstGeom prst="rect">
            <a:avLst/>
          </a:prstGeom>
          <a:noFill/>
          <a:ln w="9525">
            <a:noFill/>
            <a:miter lim="800000"/>
            <a:headEnd/>
            <a:tailEnd/>
          </a:ln>
        </p:spPr>
      </p:pic>
      <p:sp>
        <p:nvSpPr>
          <p:cNvPr id="7" name="TextBox 6"/>
          <p:cNvSpPr txBox="1"/>
          <p:nvPr/>
        </p:nvSpPr>
        <p:spPr>
          <a:xfrm>
            <a:off x="2956971" y="5733584"/>
            <a:ext cx="4037394" cy="307777"/>
          </a:xfrm>
          <a:prstGeom prst="rect">
            <a:avLst/>
          </a:prstGeom>
          <a:noFill/>
        </p:spPr>
        <p:txBody>
          <a:bodyPr wrap="square" rtlCol="0">
            <a:spAutoFit/>
          </a:bodyPr>
          <a:lstStyle/>
          <a:p>
            <a:r>
              <a:rPr lang="hr-HR" sz="1400" smtClean="0">
                <a:solidFill>
                  <a:schemeClr val="tx2">
                    <a:lumMod val="60000"/>
                    <a:lumOff val="40000"/>
                  </a:schemeClr>
                </a:solidFill>
              </a:rPr>
              <a:t>Kreiranje vlastite PHP funkcije – </a:t>
            </a:r>
            <a:r>
              <a:rPr lang="hr-HR" sz="1400" smtClean="0">
                <a:solidFill>
                  <a:schemeClr val="tx2">
                    <a:lumMod val="60000"/>
                    <a:lumOff val="40000"/>
                  </a:schemeClr>
                </a:solidFill>
                <a:hlinkClick r:id="rId6"/>
              </a:rPr>
              <a:t>live primjer</a:t>
            </a:r>
            <a:endParaRPr lang="hr-HR" sz="1400">
              <a:solidFill>
                <a:schemeClr val="tx2">
                  <a:lumMod val="60000"/>
                  <a:lumOff val="40000"/>
                </a:schemeClr>
              </a:solidFill>
            </a:endParaRPr>
          </a:p>
        </p:txBody>
      </p:sp>
    </p:spTree>
    <p:extLst>
      <p:ext uri="{BB962C8B-B14F-4D97-AF65-F5344CB8AC3E}">
        <p14:creationId xmlns:p14="http://schemas.microsoft.com/office/powerpoint/2010/main" val="1442158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Funkcije</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pic>
        <p:nvPicPr>
          <p:cNvPr id="6" name="Slika 57" descr="datetime.png"/>
          <p:cNvPicPr/>
          <p:nvPr/>
        </p:nvPicPr>
        <p:blipFill>
          <a:blip r:embed="rId5" cstate="print"/>
          <a:srcRect/>
          <a:stretch>
            <a:fillRect/>
          </a:stretch>
        </p:blipFill>
        <p:spPr bwMode="auto">
          <a:xfrm>
            <a:off x="868680" y="1737360"/>
            <a:ext cx="8220456" cy="3886200"/>
          </a:xfrm>
          <a:prstGeom prst="rect">
            <a:avLst/>
          </a:prstGeom>
          <a:noFill/>
          <a:ln w="9525">
            <a:noFill/>
            <a:miter lim="800000"/>
            <a:headEnd/>
            <a:tailEnd/>
          </a:ln>
        </p:spPr>
      </p:pic>
      <p:sp>
        <p:nvSpPr>
          <p:cNvPr id="7" name="TextBox 6"/>
          <p:cNvSpPr txBox="1"/>
          <p:nvPr/>
        </p:nvSpPr>
        <p:spPr>
          <a:xfrm>
            <a:off x="2956971" y="5733584"/>
            <a:ext cx="4037394" cy="307777"/>
          </a:xfrm>
          <a:prstGeom prst="rect">
            <a:avLst/>
          </a:prstGeom>
          <a:noFill/>
        </p:spPr>
        <p:txBody>
          <a:bodyPr wrap="square" rtlCol="0">
            <a:spAutoFit/>
          </a:bodyPr>
          <a:lstStyle/>
          <a:p>
            <a:r>
              <a:rPr lang="hr-HR" sz="1400" smtClean="0">
                <a:solidFill>
                  <a:schemeClr val="tx2">
                    <a:lumMod val="60000"/>
                    <a:lumOff val="40000"/>
                  </a:schemeClr>
                </a:solidFill>
              </a:rPr>
              <a:t>Primjer „Built-in” </a:t>
            </a:r>
            <a:r>
              <a:rPr lang="hr-HR" sz="1400" smtClean="0">
                <a:solidFill>
                  <a:schemeClr val="tx2">
                    <a:lumMod val="60000"/>
                    <a:lumOff val="40000"/>
                  </a:schemeClr>
                </a:solidFill>
              </a:rPr>
              <a:t>funkcije – </a:t>
            </a:r>
            <a:r>
              <a:rPr lang="hr-HR" sz="1400" smtClean="0">
                <a:solidFill>
                  <a:schemeClr val="tx2">
                    <a:lumMod val="60000"/>
                    <a:lumOff val="40000"/>
                  </a:schemeClr>
                </a:solidFill>
                <a:hlinkClick r:id="rId6"/>
              </a:rPr>
              <a:t>live primjer</a:t>
            </a:r>
            <a:endParaRPr lang="hr-HR" sz="1400">
              <a:solidFill>
                <a:schemeClr val="tx2">
                  <a:lumMod val="60000"/>
                  <a:lumOff val="40000"/>
                </a:schemeClr>
              </a:solidFill>
            </a:endParaRPr>
          </a:p>
        </p:txBody>
      </p:sp>
    </p:spTree>
    <p:extLst>
      <p:ext uri="{BB962C8B-B14F-4D97-AF65-F5344CB8AC3E}">
        <p14:creationId xmlns:p14="http://schemas.microsoft.com/office/powerpoint/2010/main" val="2714211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Funkcije</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pic>
        <p:nvPicPr>
          <p:cNvPr id="6" name="Slika 95" descr="return.png"/>
          <p:cNvPicPr>
            <a:picLocks noGrp="1"/>
          </p:cNvPicPr>
          <p:nvPr>
            <p:ph idx="1"/>
          </p:nvPr>
        </p:nvPicPr>
        <p:blipFill>
          <a:blip r:embed="rId5" cstate="print"/>
          <a:srcRect/>
          <a:stretch>
            <a:fillRect/>
          </a:stretch>
        </p:blipFill>
        <p:spPr bwMode="auto">
          <a:xfrm>
            <a:off x="868680" y="1737360"/>
            <a:ext cx="8220456" cy="3886200"/>
          </a:xfrm>
          <a:prstGeom prst="rect">
            <a:avLst/>
          </a:prstGeom>
          <a:noFill/>
          <a:ln w="9525">
            <a:noFill/>
            <a:miter lim="800000"/>
            <a:headEnd/>
            <a:tailEnd/>
          </a:ln>
        </p:spPr>
      </p:pic>
      <p:sp>
        <p:nvSpPr>
          <p:cNvPr id="7" name="TextBox 6"/>
          <p:cNvSpPr txBox="1"/>
          <p:nvPr/>
        </p:nvSpPr>
        <p:spPr>
          <a:xfrm>
            <a:off x="2956970" y="5733584"/>
            <a:ext cx="4099149" cy="307777"/>
          </a:xfrm>
          <a:prstGeom prst="rect">
            <a:avLst/>
          </a:prstGeom>
          <a:noFill/>
        </p:spPr>
        <p:txBody>
          <a:bodyPr wrap="square" rtlCol="0">
            <a:spAutoFit/>
          </a:bodyPr>
          <a:lstStyle/>
          <a:p>
            <a:r>
              <a:rPr lang="hr-HR" sz="1400" smtClean="0">
                <a:solidFill>
                  <a:schemeClr val="tx2">
                    <a:lumMod val="60000"/>
                    <a:lumOff val="40000"/>
                  </a:schemeClr>
                </a:solidFill>
              </a:rPr>
              <a:t>Funkcija SUM koja vraća vrijednost </a:t>
            </a:r>
            <a:r>
              <a:rPr lang="hr-HR" sz="1400" smtClean="0">
                <a:solidFill>
                  <a:schemeClr val="tx2">
                    <a:lumMod val="60000"/>
                    <a:lumOff val="40000"/>
                  </a:schemeClr>
                </a:solidFill>
              </a:rPr>
              <a:t>– </a:t>
            </a:r>
            <a:r>
              <a:rPr lang="hr-HR" sz="1400" smtClean="0">
                <a:solidFill>
                  <a:schemeClr val="tx2">
                    <a:lumMod val="60000"/>
                    <a:lumOff val="40000"/>
                  </a:schemeClr>
                </a:solidFill>
                <a:hlinkClick r:id="rId6"/>
              </a:rPr>
              <a:t>live primjer</a:t>
            </a:r>
            <a:endParaRPr lang="hr-HR" sz="1400">
              <a:solidFill>
                <a:schemeClr val="tx2">
                  <a:lumMod val="60000"/>
                  <a:lumOff val="40000"/>
                </a:schemeClr>
              </a:solidFill>
            </a:endParaRPr>
          </a:p>
        </p:txBody>
      </p:sp>
    </p:spTree>
    <p:extLst>
      <p:ext uri="{BB962C8B-B14F-4D97-AF65-F5344CB8AC3E}">
        <p14:creationId xmlns:p14="http://schemas.microsoft.com/office/powerpoint/2010/main" val="3773737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hr-HR" smtClean="0"/>
              <a:t>Hvala na pažnji !</a:t>
            </a:r>
            <a:endParaRPr lang="hr-HR"/>
          </a:p>
        </p:txBody>
      </p:sp>
      <p:sp>
        <p:nvSpPr>
          <p:cNvPr id="7" name="Subtitle 6"/>
          <p:cNvSpPr>
            <a:spLocks noGrp="1"/>
          </p:cNvSpPr>
          <p:nvPr>
            <p:ph type="subTitle" idx="1"/>
          </p:nvPr>
        </p:nvSpPr>
        <p:spPr/>
        <p:txBody>
          <a:bodyPr/>
          <a:lstStyle/>
          <a:p>
            <a:endParaRPr lang="hr-HR"/>
          </a:p>
        </p:txBody>
      </p:sp>
      <p:pic>
        <p:nvPicPr>
          <p:cNvPr id="4" name="Picture 3"/>
          <p:cNvPicPr>
            <a:picLocks noChangeAspect="1"/>
          </p:cNvPicPr>
          <p:nvPr/>
        </p:nvPicPr>
        <p:blipFill>
          <a:blip r:embed="rId2"/>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Tree>
    <p:extLst>
      <p:ext uri="{BB962C8B-B14F-4D97-AF65-F5344CB8AC3E}">
        <p14:creationId xmlns:p14="http://schemas.microsoft.com/office/powerpoint/2010/main" val="1467598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30" descr="grana.png"/>
          <p:cNvPicPr>
            <a:picLocks noGrp="1"/>
          </p:cNvPicPr>
          <p:nvPr>
            <p:ph sz="half" idx="2"/>
          </p:nvPr>
        </p:nvPicPr>
        <p:blipFill>
          <a:blip r:embed="rId3" cstate="print"/>
          <a:srcRect/>
          <a:stretch>
            <a:fillRect/>
          </a:stretch>
        </p:blipFill>
        <p:spPr bwMode="auto">
          <a:xfrm>
            <a:off x="4975668" y="2160588"/>
            <a:ext cx="4640772" cy="3081971"/>
          </a:xfrm>
          <a:prstGeom prst="rect">
            <a:avLst/>
          </a:prstGeom>
          <a:noFill/>
          <a:ln w="9525">
            <a:noFill/>
            <a:miter lim="800000"/>
            <a:headEnd/>
            <a:tailEnd/>
          </a:ln>
        </p:spPr>
      </p:pic>
      <p:sp>
        <p:nvSpPr>
          <p:cNvPr id="2" name="Title 1"/>
          <p:cNvSpPr>
            <a:spLocks noGrp="1"/>
          </p:cNvSpPr>
          <p:nvPr>
            <p:ph type="title"/>
          </p:nvPr>
        </p:nvSpPr>
        <p:spPr/>
        <p:txBody>
          <a:bodyPr/>
          <a:lstStyle/>
          <a:p>
            <a:r>
              <a:rPr lang="hr-HR" smtClean="0"/>
              <a:t>Grananje</a:t>
            </a:r>
            <a:endParaRPr lang="en-GB" dirty="0"/>
          </a:p>
        </p:txBody>
      </p:sp>
      <p:sp>
        <p:nvSpPr>
          <p:cNvPr id="3" name="Content Placeholder 2"/>
          <p:cNvSpPr>
            <a:spLocks noGrp="1"/>
          </p:cNvSpPr>
          <p:nvPr>
            <p:ph sz="half" idx="1"/>
          </p:nvPr>
        </p:nvSpPr>
        <p:spPr/>
        <p:txBody>
          <a:bodyPr>
            <a:normAutofit/>
          </a:bodyPr>
          <a:lstStyle/>
          <a:p>
            <a:endParaRPr lang="hr-HR" sz="2000" smtClean="0"/>
          </a:p>
          <a:p>
            <a:r>
              <a:rPr lang="hr-HR" sz="2000" smtClean="0"/>
              <a:t>omogućuje više riješenja </a:t>
            </a:r>
          </a:p>
          <a:p>
            <a:endParaRPr lang="hr-HR" sz="2000"/>
          </a:p>
          <a:p>
            <a:r>
              <a:rPr lang="hr-HR" sz="2000" smtClean="0"/>
              <a:t>vrste: </a:t>
            </a:r>
          </a:p>
          <a:p>
            <a:pPr lvl="1"/>
            <a:r>
              <a:rPr lang="hr-HR" sz="2000" smtClean="0"/>
              <a:t>jednostruka</a:t>
            </a:r>
          </a:p>
          <a:p>
            <a:pPr lvl="1"/>
            <a:r>
              <a:rPr lang="hr-HR" sz="2000" smtClean="0"/>
              <a:t>višestruka</a:t>
            </a:r>
            <a:endParaRPr lang="en-GB" sz="2000"/>
          </a:p>
        </p:txBody>
      </p:sp>
      <p:pic>
        <p:nvPicPr>
          <p:cNvPr id="4" name="Picture 3"/>
          <p:cNvPicPr>
            <a:picLocks noChangeAspect="1"/>
          </p:cNvPicPr>
          <p:nvPr/>
        </p:nvPicPr>
        <p:blipFill>
          <a:blip r:embed="rId4"/>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cxnSp>
        <p:nvCxnSpPr>
          <p:cNvPr id="7" name="Straight Arrow Connector 6"/>
          <p:cNvCxnSpPr/>
          <p:nvPr/>
        </p:nvCxnSpPr>
        <p:spPr>
          <a:xfrm flipV="1">
            <a:off x="5825592" y="3895105"/>
            <a:ext cx="1776844" cy="171004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2" name="Rectangle 11"/>
          <p:cNvSpPr/>
          <p:nvPr/>
        </p:nvSpPr>
        <p:spPr>
          <a:xfrm>
            <a:off x="7659585" y="3728852"/>
            <a:ext cx="1092530" cy="166253"/>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r-HR"/>
          </a:p>
        </p:txBody>
      </p:sp>
      <p:sp>
        <p:nvSpPr>
          <p:cNvPr id="14" name="Rectangle 13"/>
          <p:cNvSpPr/>
          <p:nvPr/>
        </p:nvSpPr>
        <p:spPr>
          <a:xfrm>
            <a:off x="7659586" y="3942368"/>
            <a:ext cx="1614416" cy="273372"/>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hr-HR"/>
          </a:p>
        </p:txBody>
      </p:sp>
      <p:cxnSp>
        <p:nvCxnSpPr>
          <p:cNvPr id="16" name="Straight Arrow Connector 15"/>
          <p:cNvCxnSpPr/>
          <p:nvPr/>
        </p:nvCxnSpPr>
        <p:spPr>
          <a:xfrm flipV="1">
            <a:off x="7992094" y="4263003"/>
            <a:ext cx="320633" cy="134215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20" name="Rectangle 19"/>
          <p:cNvSpPr/>
          <p:nvPr/>
        </p:nvSpPr>
        <p:spPr>
          <a:xfrm>
            <a:off x="3633849" y="5522026"/>
            <a:ext cx="2191743" cy="519335"/>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r-HR" smtClean="0">
                <a:solidFill>
                  <a:sysClr val="windowText" lastClr="000000"/>
                </a:solidFill>
              </a:rPr>
              <a:t>Varijabla</a:t>
            </a:r>
            <a:endParaRPr lang="hr-HR">
              <a:solidFill>
                <a:sysClr val="windowText" lastClr="000000"/>
              </a:solidFill>
            </a:endParaRPr>
          </a:p>
        </p:txBody>
      </p:sp>
      <p:sp>
        <p:nvSpPr>
          <p:cNvPr id="21" name="Rectangle 20"/>
          <p:cNvSpPr/>
          <p:nvPr/>
        </p:nvSpPr>
        <p:spPr>
          <a:xfrm>
            <a:off x="6590364" y="5599227"/>
            <a:ext cx="2191743" cy="519335"/>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r-HR" smtClean="0">
                <a:solidFill>
                  <a:sysClr val="windowText" lastClr="000000"/>
                </a:solidFill>
              </a:rPr>
              <a:t>Uvjet + radnja</a:t>
            </a:r>
            <a:endParaRPr lang="hr-HR">
              <a:solidFill>
                <a:sysClr val="windowText" lastClr="000000"/>
              </a:solidFill>
            </a:endParaRPr>
          </a:p>
        </p:txBody>
      </p:sp>
      <p:sp>
        <p:nvSpPr>
          <p:cNvPr id="22" name="TextBox 21"/>
          <p:cNvSpPr txBox="1"/>
          <p:nvPr/>
        </p:nvSpPr>
        <p:spPr>
          <a:xfrm>
            <a:off x="5939891" y="5242559"/>
            <a:ext cx="3139690" cy="307777"/>
          </a:xfrm>
          <a:prstGeom prst="rect">
            <a:avLst/>
          </a:prstGeom>
          <a:noFill/>
        </p:spPr>
        <p:txBody>
          <a:bodyPr wrap="square" rtlCol="0">
            <a:spAutoFit/>
          </a:bodyPr>
          <a:lstStyle/>
          <a:p>
            <a:r>
              <a:rPr lang="hr-HR" sz="1400" smtClean="0">
                <a:solidFill>
                  <a:schemeClr val="tx2">
                    <a:lumMod val="60000"/>
                    <a:lumOff val="40000"/>
                  </a:schemeClr>
                </a:solidFill>
              </a:rPr>
              <a:t>Primjer jednostrukog grananja</a:t>
            </a:r>
            <a:endParaRPr lang="hr-HR" sz="1400">
              <a:solidFill>
                <a:schemeClr val="tx2">
                  <a:lumMod val="60000"/>
                  <a:lumOff val="40000"/>
                </a:schemeClr>
              </a:solidFill>
            </a:endParaRPr>
          </a:p>
        </p:txBody>
      </p:sp>
    </p:spTree>
    <p:extLst>
      <p:ext uri="{BB962C8B-B14F-4D97-AF65-F5344CB8AC3E}">
        <p14:creationId xmlns:p14="http://schemas.microsoft.com/office/powerpoint/2010/main" val="405966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ppt_x"/>
                                          </p:val>
                                        </p:tav>
                                        <p:tav tm="100000">
                                          <p:val>
                                            <p:strVal val="#ppt_x"/>
                                          </p:val>
                                        </p:tav>
                                      </p:tavLst>
                                    </p:anim>
                                    <p:anim calcmode="lin" valueType="num">
                                      <p:cBhvr additive="base">
                                        <p:cTn id="8" dur="2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50" fill="hold"/>
                                        <p:tgtEl>
                                          <p:spTgt spid="7"/>
                                        </p:tgtEl>
                                        <p:attrNameLst>
                                          <p:attrName>ppt_x</p:attrName>
                                        </p:attrNameLst>
                                      </p:cBhvr>
                                      <p:tavLst>
                                        <p:tav tm="0">
                                          <p:val>
                                            <p:strVal val="#ppt_x"/>
                                          </p:val>
                                        </p:tav>
                                        <p:tav tm="100000">
                                          <p:val>
                                            <p:strVal val="#ppt_x"/>
                                          </p:val>
                                        </p:tav>
                                      </p:tavLst>
                                    </p:anim>
                                    <p:anim calcmode="lin" valueType="num">
                                      <p:cBhvr additive="base">
                                        <p:cTn id="12" dur="2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50" fill="hold"/>
                                        <p:tgtEl>
                                          <p:spTgt spid="20"/>
                                        </p:tgtEl>
                                        <p:attrNameLst>
                                          <p:attrName>ppt_x</p:attrName>
                                        </p:attrNameLst>
                                      </p:cBhvr>
                                      <p:tavLst>
                                        <p:tav tm="0">
                                          <p:val>
                                            <p:strVal val="#ppt_x"/>
                                          </p:val>
                                        </p:tav>
                                        <p:tav tm="100000">
                                          <p:val>
                                            <p:strVal val="#ppt_x"/>
                                          </p:val>
                                        </p:tav>
                                      </p:tavLst>
                                    </p:anim>
                                    <p:anim calcmode="lin" valueType="num">
                                      <p:cBhvr additive="base">
                                        <p:cTn id="16" dur="25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50"/>
                                        <p:tgtEl>
                                          <p:spTgt spid="14"/>
                                        </p:tgtEl>
                                      </p:cBhvr>
                                    </p:animEffect>
                                    <p:anim calcmode="lin" valueType="num">
                                      <p:cBhvr>
                                        <p:cTn id="22" dur="250" fill="hold"/>
                                        <p:tgtEl>
                                          <p:spTgt spid="14"/>
                                        </p:tgtEl>
                                        <p:attrNameLst>
                                          <p:attrName>ppt_x</p:attrName>
                                        </p:attrNameLst>
                                      </p:cBhvr>
                                      <p:tavLst>
                                        <p:tav tm="0">
                                          <p:val>
                                            <p:strVal val="#ppt_x"/>
                                          </p:val>
                                        </p:tav>
                                        <p:tav tm="100000">
                                          <p:val>
                                            <p:strVal val="#ppt_x"/>
                                          </p:val>
                                        </p:tav>
                                      </p:tavLst>
                                    </p:anim>
                                    <p:anim calcmode="lin" valueType="num">
                                      <p:cBhvr>
                                        <p:cTn id="23" dur="25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50"/>
                                        <p:tgtEl>
                                          <p:spTgt spid="16"/>
                                        </p:tgtEl>
                                      </p:cBhvr>
                                    </p:animEffect>
                                    <p:anim calcmode="lin" valueType="num">
                                      <p:cBhvr>
                                        <p:cTn id="27" dur="250" fill="hold"/>
                                        <p:tgtEl>
                                          <p:spTgt spid="16"/>
                                        </p:tgtEl>
                                        <p:attrNameLst>
                                          <p:attrName>ppt_x</p:attrName>
                                        </p:attrNameLst>
                                      </p:cBhvr>
                                      <p:tavLst>
                                        <p:tav tm="0">
                                          <p:val>
                                            <p:strVal val="#ppt_x"/>
                                          </p:val>
                                        </p:tav>
                                        <p:tav tm="100000">
                                          <p:val>
                                            <p:strVal val="#ppt_x"/>
                                          </p:val>
                                        </p:tav>
                                      </p:tavLst>
                                    </p:anim>
                                    <p:anim calcmode="lin" valueType="num">
                                      <p:cBhvr>
                                        <p:cTn id="28" dur="25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50"/>
                                        <p:tgtEl>
                                          <p:spTgt spid="21"/>
                                        </p:tgtEl>
                                      </p:cBhvr>
                                    </p:animEffect>
                                    <p:anim calcmode="lin" valueType="num">
                                      <p:cBhvr>
                                        <p:cTn id="32" dur="250" fill="hold"/>
                                        <p:tgtEl>
                                          <p:spTgt spid="21"/>
                                        </p:tgtEl>
                                        <p:attrNameLst>
                                          <p:attrName>ppt_x</p:attrName>
                                        </p:attrNameLst>
                                      </p:cBhvr>
                                      <p:tavLst>
                                        <p:tav tm="0">
                                          <p:val>
                                            <p:strVal val="#ppt_x"/>
                                          </p:val>
                                        </p:tav>
                                        <p:tav tm="100000">
                                          <p:val>
                                            <p:strVal val="#ppt_x"/>
                                          </p:val>
                                        </p:tav>
                                      </p:tavLst>
                                    </p:anim>
                                    <p:anim calcmode="lin" valueType="num">
                                      <p:cBhvr>
                                        <p:cTn id="33" dur="250" fill="hold"/>
                                        <p:tgtEl>
                                          <p:spTgt spid="21"/>
                                        </p:tgtEl>
                                        <p:attrNameLst>
                                          <p:attrName>ppt_y</p:attrName>
                                        </p:attrNameLst>
                                      </p:cBhvr>
                                      <p:tavLst>
                                        <p:tav tm="0">
                                          <p:val>
                                            <p:strVal val="#ppt_y+.1"/>
                                          </p:val>
                                        </p:tav>
                                        <p:tav tm="100000">
                                          <p:val>
                                            <p:strVal val="#ppt_y"/>
                                          </p:val>
                                        </p:tav>
                                      </p:tavLst>
                                    </p:anim>
                                  </p:childTnLst>
                                </p:cTn>
                              </p:par>
                              <p:par>
                                <p:cTn id="34" presetID="10" presetClass="exit" presetSubtype="0" fill="hold" grpId="1" nodeType="with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20" grpId="0" animBg="1"/>
      <p:bldP spid="20" grpId="1"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a:t>Grananje</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pic>
        <p:nvPicPr>
          <p:cNvPr id="7" name="Slika 32" descr="esle.png"/>
          <p:cNvPicPr/>
          <p:nvPr/>
        </p:nvPicPr>
        <p:blipFill>
          <a:blip r:embed="rId5" cstate="print"/>
          <a:srcRect/>
          <a:stretch>
            <a:fillRect/>
          </a:stretch>
        </p:blipFill>
        <p:spPr bwMode="auto">
          <a:xfrm>
            <a:off x="868680" y="1737360"/>
            <a:ext cx="8220456" cy="3886200"/>
          </a:xfrm>
          <a:prstGeom prst="rect">
            <a:avLst/>
          </a:prstGeom>
          <a:noFill/>
          <a:ln w="9525">
            <a:noFill/>
            <a:miter lim="800000"/>
            <a:headEnd/>
            <a:tailEnd/>
          </a:ln>
        </p:spPr>
      </p:pic>
      <p:sp>
        <p:nvSpPr>
          <p:cNvPr id="8" name="TextBox 7"/>
          <p:cNvSpPr txBox="1"/>
          <p:nvPr/>
        </p:nvSpPr>
        <p:spPr>
          <a:xfrm>
            <a:off x="2956971" y="5733584"/>
            <a:ext cx="4037394" cy="307777"/>
          </a:xfrm>
          <a:prstGeom prst="rect">
            <a:avLst/>
          </a:prstGeom>
          <a:noFill/>
        </p:spPr>
        <p:txBody>
          <a:bodyPr wrap="square" rtlCol="0">
            <a:spAutoFit/>
          </a:bodyPr>
          <a:lstStyle/>
          <a:p>
            <a:r>
              <a:rPr lang="hr-HR" sz="1400" smtClean="0">
                <a:solidFill>
                  <a:schemeClr val="tx2">
                    <a:lumMod val="60000"/>
                    <a:lumOff val="40000"/>
                  </a:schemeClr>
                </a:solidFill>
              </a:rPr>
              <a:t>Primjer višestrukog grananja – </a:t>
            </a:r>
            <a:r>
              <a:rPr lang="hr-HR" sz="1400" smtClean="0">
                <a:solidFill>
                  <a:schemeClr val="tx2">
                    <a:lumMod val="60000"/>
                    <a:lumOff val="40000"/>
                  </a:schemeClr>
                </a:solidFill>
                <a:hlinkClick r:id="rId6"/>
              </a:rPr>
              <a:t>live primjer</a:t>
            </a:r>
            <a:endParaRPr lang="hr-HR" sz="1400">
              <a:solidFill>
                <a:schemeClr val="tx2">
                  <a:lumMod val="60000"/>
                  <a:lumOff val="40000"/>
                </a:schemeClr>
              </a:solidFill>
            </a:endParaRPr>
          </a:p>
        </p:txBody>
      </p:sp>
      <p:sp>
        <p:nvSpPr>
          <p:cNvPr id="9" name="Rectangle 8"/>
          <p:cNvSpPr/>
          <p:nvPr/>
        </p:nvSpPr>
        <p:spPr>
          <a:xfrm>
            <a:off x="5718629" y="4238171"/>
            <a:ext cx="595085" cy="15965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ectangle 9"/>
          <p:cNvSpPr/>
          <p:nvPr/>
        </p:nvSpPr>
        <p:spPr>
          <a:xfrm>
            <a:off x="5718628" y="4507852"/>
            <a:ext cx="435429" cy="16574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20083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Grananje - SWITCH</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pic>
        <p:nvPicPr>
          <p:cNvPr id="6" name="Slika 36" descr="case.png"/>
          <p:cNvPicPr/>
          <p:nvPr/>
        </p:nvPicPr>
        <p:blipFill>
          <a:blip r:embed="rId5" cstate="print"/>
          <a:srcRect/>
          <a:stretch>
            <a:fillRect/>
          </a:stretch>
        </p:blipFill>
        <p:spPr bwMode="auto">
          <a:xfrm>
            <a:off x="868680" y="1737360"/>
            <a:ext cx="8220456" cy="3886200"/>
          </a:xfrm>
          <a:prstGeom prst="rect">
            <a:avLst/>
          </a:prstGeom>
          <a:noFill/>
          <a:ln w="9525">
            <a:noFill/>
            <a:miter lim="800000"/>
            <a:headEnd/>
            <a:tailEnd/>
          </a:ln>
        </p:spPr>
      </p:pic>
      <p:sp>
        <p:nvSpPr>
          <p:cNvPr id="8" name="TextBox 7"/>
          <p:cNvSpPr txBox="1"/>
          <p:nvPr/>
        </p:nvSpPr>
        <p:spPr>
          <a:xfrm>
            <a:off x="2956971" y="5733584"/>
            <a:ext cx="4037394" cy="307777"/>
          </a:xfrm>
          <a:prstGeom prst="rect">
            <a:avLst/>
          </a:prstGeom>
          <a:noFill/>
        </p:spPr>
        <p:txBody>
          <a:bodyPr wrap="square" rtlCol="0">
            <a:spAutoFit/>
          </a:bodyPr>
          <a:lstStyle/>
          <a:p>
            <a:r>
              <a:rPr lang="hr-HR" sz="1400" smtClean="0">
                <a:solidFill>
                  <a:schemeClr val="tx2">
                    <a:lumMod val="60000"/>
                    <a:lumOff val="40000"/>
                  </a:schemeClr>
                </a:solidFill>
              </a:rPr>
              <a:t>Primjer switch naredbe – </a:t>
            </a:r>
            <a:r>
              <a:rPr lang="hr-HR" sz="1400" smtClean="0">
                <a:solidFill>
                  <a:schemeClr val="tx2">
                    <a:lumMod val="60000"/>
                    <a:lumOff val="40000"/>
                  </a:schemeClr>
                </a:solidFill>
                <a:hlinkClick r:id="rId6"/>
              </a:rPr>
              <a:t>live primjer</a:t>
            </a:r>
            <a:endParaRPr lang="hr-HR" sz="1400">
              <a:solidFill>
                <a:schemeClr val="tx2">
                  <a:lumMod val="60000"/>
                  <a:lumOff val="40000"/>
                </a:schemeClr>
              </a:solidFill>
            </a:endParaRPr>
          </a:p>
        </p:txBody>
      </p:sp>
      <p:cxnSp>
        <p:nvCxnSpPr>
          <p:cNvPr id="10" name="Straight Arrow Connector 9"/>
          <p:cNvCxnSpPr/>
          <p:nvPr/>
        </p:nvCxnSpPr>
        <p:spPr>
          <a:xfrm flipH="1">
            <a:off x="6413500" y="3517900"/>
            <a:ext cx="580865"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3" name="Straight Arrow Connector 12"/>
          <p:cNvCxnSpPr/>
          <p:nvPr/>
        </p:nvCxnSpPr>
        <p:spPr>
          <a:xfrm flipH="1">
            <a:off x="7683500" y="4597400"/>
            <a:ext cx="580865"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4" name="Straight Arrow Connector 13"/>
          <p:cNvCxnSpPr/>
          <p:nvPr/>
        </p:nvCxnSpPr>
        <p:spPr>
          <a:xfrm flipH="1">
            <a:off x="6615032" y="3517900"/>
            <a:ext cx="58086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5" name="Straight Arrow Connector 14"/>
          <p:cNvCxnSpPr/>
          <p:nvPr/>
        </p:nvCxnSpPr>
        <p:spPr>
          <a:xfrm flipH="1">
            <a:off x="7683500" y="3886200"/>
            <a:ext cx="58086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6" name="Rectangle 15"/>
          <p:cNvSpPr/>
          <p:nvPr/>
        </p:nvSpPr>
        <p:spPr>
          <a:xfrm>
            <a:off x="7224620" y="3346978"/>
            <a:ext cx="2150148" cy="3418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r-HR" sz="1400" smtClean="0"/>
              <a:t>$drzava = „Slovenija”;</a:t>
            </a:r>
            <a:endParaRPr lang="hr-HR" sz="1400"/>
          </a:p>
        </p:txBody>
      </p:sp>
    </p:spTree>
    <p:extLst>
      <p:ext uri="{BB962C8B-B14F-4D97-AF65-F5344CB8AC3E}">
        <p14:creationId xmlns:p14="http://schemas.microsoft.com/office/powerpoint/2010/main" val="345254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2" presetClass="exit" presetSubtype="4" fill="hold" nodeType="withEffect">
                                  <p:stCondLst>
                                    <p:cond delay="0"/>
                                  </p:stCondLst>
                                  <p:childTnLst>
                                    <p:anim calcmode="lin" valueType="num">
                                      <p:cBhvr additive="base">
                                        <p:cTn id="21" dur="500"/>
                                        <p:tgtEl>
                                          <p:spTgt spid="13"/>
                                        </p:tgtEl>
                                        <p:attrNameLst>
                                          <p:attrName>ppt_x</p:attrName>
                                        </p:attrNameLst>
                                      </p:cBhvr>
                                      <p:tavLst>
                                        <p:tav tm="0">
                                          <p:val>
                                            <p:strVal val="ppt_x"/>
                                          </p:val>
                                        </p:tav>
                                        <p:tav tm="100000">
                                          <p:val>
                                            <p:strVal val="ppt_x"/>
                                          </p:val>
                                        </p:tav>
                                      </p:tavLst>
                                    </p:anim>
                                    <p:anim calcmode="lin" valueType="num">
                                      <p:cBhvr additive="base">
                                        <p:cTn id="22" dur="500"/>
                                        <p:tgtEl>
                                          <p:spTgt spid="13"/>
                                        </p:tgtEl>
                                        <p:attrNameLst>
                                          <p:attrName>ppt_y</p:attrName>
                                        </p:attrNameLst>
                                      </p:cBhvr>
                                      <p:tavLst>
                                        <p:tav tm="0">
                                          <p:val>
                                            <p:strVal val="ppt_y"/>
                                          </p:val>
                                        </p:tav>
                                        <p:tav tm="100000">
                                          <p:val>
                                            <p:strVal val="1+ppt_h/2"/>
                                          </p:val>
                                        </p:tav>
                                      </p:tavLst>
                                    </p:anim>
                                    <p:set>
                                      <p:cBhvr>
                                        <p:cTn id="23" dur="1" fill="hold">
                                          <p:stCondLst>
                                            <p:cond delay="499"/>
                                          </p:stCondLst>
                                        </p:cTn>
                                        <p:tgtEl>
                                          <p:spTgt spid="13"/>
                                        </p:tgtEl>
                                        <p:attrNameLst>
                                          <p:attrName>style.visibility</p:attrName>
                                        </p:attrNameLst>
                                      </p:cBhvr>
                                      <p:to>
                                        <p:strVal val="hidden"/>
                                      </p:to>
                                    </p:set>
                                  </p:childTnLst>
                                </p:cTn>
                              </p:par>
                              <p:par>
                                <p:cTn id="24" presetID="2" presetClass="exit" presetSubtype="4" fill="hold" nodeType="withEffect">
                                  <p:stCondLst>
                                    <p:cond delay="0"/>
                                  </p:stCondLst>
                                  <p:childTnLst>
                                    <p:anim calcmode="lin" valueType="num">
                                      <p:cBhvr additive="base">
                                        <p:cTn id="25" dur="500"/>
                                        <p:tgtEl>
                                          <p:spTgt spid="10"/>
                                        </p:tgtEl>
                                        <p:attrNameLst>
                                          <p:attrName>ppt_x</p:attrName>
                                        </p:attrNameLst>
                                      </p:cBhvr>
                                      <p:tavLst>
                                        <p:tav tm="0">
                                          <p:val>
                                            <p:strVal val="ppt_x"/>
                                          </p:val>
                                        </p:tav>
                                        <p:tav tm="100000">
                                          <p:val>
                                            <p:strVal val="ppt_x"/>
                                          </p:val>
                                        </p:tav>
                                      </p:tavLst>
                                    </p:anim>
                                    <p:anim calcmode="lin" valueType="num">
                                      <p:cBhvr additive="base">
                                        <p:cTn id="26" dur="500"/>
                                        <p:tgtEl>
                                          <p:spTgt spid="10"/>
                                        </p:tgtEl>
                                        <p:attrNameLst>
                                          <p:attrName>ppt_y</p:attrName>
                                        </p:attrNameLst>
                                      </p:cBhvr>
                                      <p:tavLst>
                                        <p:tav tm="0">
                                          <p:val>
                                            <p:strVal val="ppt_y"/>
                                          </p:val>
                                        </p:tav>
                                        <p:tav tm="100000">
                                          <p:val>
                                            <p:strVal val="1+ppt_h/2"/>
                                          </p:val>
                                        </p:tav>
                                      </p:tavLst>
                                    </p:anim>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Petlje</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normAutofit/>
          </a:bodyPr>
          <a:lstStyle/>
          <a:p>
            <a:r>
              <a:rPr lang="hr-HR" sz="2000" smtClean="0"/>
              <a:t>smanjuju količinu koda potrebnog da se ispiše neki kod</a:t>
            </a:r>
          </a:p>
          <a:p>
            <a:endParaRPr lang="hr-HR" sz="2000"/>
          </a:p>
          <a:p>
            <a:r>
              <a:rPr lang="hr-HR" sz="2000" smtClean="0"/>
              <a:t>neke od petlji: </a:t>
            </a:r>
          </a:p>
          <a:p>
            <a:pPr lvl="1"/>
            <a:r>
              <a:rPr lang="hr-HR" sz="2000" smtClean="0"/>
              <a:t>WHILE</a:t>
            </a:r>
          </a:p>
          <a:p>
            <a:pPr lvl="1"/>
            <a:r>
              <a:rPr lang="hr-HR" sz="2000" smtClean="0"/>
              <a:t>DO...WHILE</a:t>
            </a:r>
          </a:p>
          <a:p>
            <a:pPr lvl="1"/>
            <a:r>
              <a:rPr lang="hr-HR" sz="2000" smtClean="0"/>
              <a:t>FOR</a:t>
            </a:r>
          </a:p>
          <a:p>
            <a:pPr lvl="1"/>
            <a:r>
              <a:rPr lang="hr-HR" sz="2000" smtClean="0"/>
              <a:t>FOREACH</a:t>
            </a:r>
          </a:p>
        </p:txBody>
      </p:sp>
    </p:spTree>
    <p:extLst>
      <p:ext uri="{BB962C8B-B14F-4D97-AF65-F5344CB8AC3E}">
        <p14:creationId xmlns:p14="http://schemas.microsoft.com/office/powerpoint/2010/main" val="4141760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37" descr="loop1.png"/>
          <p:cNvPicPr>
            <a:picLocks noGrp="1"/>
          </p:cNvPicPr>
          <p:nvPr>
            <p:ph idx="1"/>
          </p:nvPr>
        </p:nvPicPr>
        <p:blipFill>
          <a:blip r:embed="rId3" cstate="print"/>
          <a:srcRect/>
          <a:stretch>
            <a:fillRect/>
          </a:stretch>
        </p:blipFill>
        <p:spPr bwMode="auto">
          <a:xfrm>
            <a:off x="868680" y="1737360"/>
            <a:ext cx="8220456" cy="3886200"/>
          </a:xfrm>
          <a:prstGeom prst="rect">
            <a:avLst/>
          </a:prstGeom>
          <a:noFill/>
          <a:ln w="9525">
            <a:noFill/>
            <a:miter lim="800000"/>
            <a:headEnd/>
            <a:tailEnd/>
          </a:ln>
        </p:spPr>
      </p:pic>
      <p:sp>
        <p:nvSpPr>
          <p:cNvPr id="2" name="Title 1"/>
          <p:cNvSpPr>
            <a:spLocks noGrp="1"/>
          </p:cNvSpPr>
          <p:nvPr>
            <p:ph type="title"/>
          </p:nvPr>
        </p:nvSpPr>
        <p:spPr>
          <a:xfrm>
            <a:off x="677334" y="340600"/>
            <a:ext cx="8596668" cy="1320800"/>
          </a:xfrm>
        </p:spPr>
        <p:txBody>
          <a:bodyPr/>
          <a:lstStyle/>
          <a:p>
            <a:r>
              <a:rPr lang="hr-HR" smtClean="0"/>
              <a:t>Petlje - WHILE</a:t>
            </a:r>
            <a:endParaRPr lang="en-GB" dirty="0"/>
          </a:p>
        </p:txBody>
      </p:sp>
      <p:pic>
        <p:nvPicPr>
          <p:cNvPr id="4" name="Picture 3"/>
          <p:cNvPicPr>
            <a:picLocks noChangeAspect="1"/>
          </p:cNvPicPr>
          <p:nvPr/>
        </p:nvPicPr>
        <p:blipFill>
          <a:blip r:embed="rId4"/>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7" name="TextBox 6"/>
          <p:cNvSpPr txBox="1"/>
          <p:nvPr/>
        </p:nvSpPr>
        <p:spPr>
          <a:xfrm>
            <a:off x="2956971" y="5733584"/>
            <a:ext cx="4037394" cy="307777"/>
          </a:xfrm>
          <a:prstGeom prst="rect">
            <a:avLst/>
          </a:prstGeom>
          <a:noFill/>
        </p:spPr>
        <p:txBody>
          <a:bodyPr wrap="square" rtlCol="0">
            <a:spAutoFit/>
          </a:bodyPr>
          <a:lstStyle/>
          <a:p>
            <a:r>
              <a:rPr lang="hr-HR" sz="1400" smtClean="0">
                <a:solidFill>
                  <a:schemeClr val="tx2">
                    <a:lumMod val="60000"/>
                    <a:lumOff val="40000"/>
                  </a:schemeClr>
                </a:solidFill>
              </a:rPr>
              <a:t>Primjer switch naredbe – </a:t>
            </a:r>
            <a:r>
              <a:rPr lang="hr-HR" sz="1400" smtClean="0">
                <a:solidFill>
                  <a:schemeClr val="tx2">
                    <a:lumMod val="60000"/>
                    <a:lumOff val="40000"/>
                  </a:schemeClr>
                </a:solidFill>
                <a:hlinkClick r:id="rId6"/>
              </a:rPr>
              <a:t>live primjer</a:t>
            </a:r>
            <a:endParaRPr lang="hr-HR" sz="1400">
              <a:solidFill>
                <a:schemeClr val="tx2">
                  <a:lumMod val="60000"/>
                  <a:lumOff val="40000"/>
                </a:schemeClr>
              </a:solidFill>
            </a:endParaRPr>
          </a:p>
        </p:txBody>
      </p:sp>
      <p:cxnSp>
        <p:nvCxnSpPr>
          <p:cNvPr id="11" name="Straight Arrow Connector 10"/>
          <p:cNvCxnSpPr/>
          <p:nvPr/>
        </p:nvCxnSpPr>
        <p:spPr>
          <a:xfrm flipH="1">
            <a:off x="5054600" y="3851381"/>
            <a:ext cx="1778000"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2" name="Rectangle 11"/>
          <p:cNvSpPr/>
          <p:nvPr/>
        </p:nvSpPr>
        <p:spPr>
          <a:xfrm>
            <a:off x="6832600" y="3641831"/>
            <a:ext cx="1435100" cy="419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r-HR" smtClean="0"/>
              <a:t>Varijabla</a:t>
            </a:r>
            <a:endParaRPr lang="hr-HR"/>
          </a:p>
        </p:txBody>
      </p:sp>
      <p:sp>
        <p:nvSpPr>
          <p:cNvPr id="13" name="Right Brace 12"/>
          <p:cNvSpPr/>
          <p:nvPr/>
        </p:nvSpPr>
        <p:spPr>
          <a:xfrm>
            <a:off x="6426200" y="3992957"/>
            <a:ext cx="254788" cy="477443"/>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hr-HR"/>
          </a:p>
        </p:txBody>
      </p:sp>
      <p:sp>
        <p:nvSpPr>
          <p:cNvPr id="14" name="Rectangle 13"/>
          <p:cNvSpPr/>
          <p:nvPr/>
        </p:nvSpPr>
        <p:spPr>
          <a:xfrm>
            <a:off x="6832600" y="4080555"/>
            <a:ext cx="1302664" cy="3785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smtClean="0"/>
              <a:t>Petlja</a:t>
            </a:r>
            <a:endParaRPr lang="hr-HR"/>
          </a:p>
        </p:txBody>
      </p:sp>
    </p:spTree>
    <p:extLst>
      <p:ext uri="{BB962C8B-B14F-4D97-AF65-F5344CB8AC3E}">
        <p14:creationId xmlns:p14="http://schemas.microsoft.com/office/powerpoint/2010/main" val="428222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Petlje – DO...WHILE</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pic>
        <p:nvPicPr>
          <p:cNvPr id="6" name="Slika 39" descr="do-while.png"/>
          <p:cNvPicPr/>
          <p:nvPr/>
        </p:nvPicPr>
        <p:blipFill>
          <a:blip r:embed="rId5" cstate="print"/>
          <a:srcRect/>
          <a:stretch>
            <a:fillRect/>
          </a:stretch>
        </p:blipFill>
        <p:spPr bwMode="auto">
          <a:xfrm>
            <a:off x="868680" y="1737360"/>
            <a:ext cx="8220456" cy="3877056"/>
          </a:xfrm>
          <a:prstGeom prst="rect">
            <a:avLst/>
          </a:prstGeom>
          <a:noFill/>
          <a:ln w="9525">
            <a:noFill/>
            <a:miter lim="800000"/>
            <a:headEnd/>
            <a:tailEnd/>
          </a:ln>
        </p:spPr>
      </p:pic>
      <p:sp>
        <p:nvSpPr>
          <p:cNvPr id="7" name="TextBox 6"/>
          <p:cNvSpPr txBox="1"/>
          <p:nvPr/>
        </p:nvSpPr>
        <p:spPr>
          <a:xfrm>
            <a:off x="2956971" y="5733584"/>
            <a:ext cx="4037394" cy="307777"/>
          </a:xfrm>
          <a:prstGeom prst="rect">
            <a:avLst/>
          </a:prstGeom>
          <a:noFill/>
        </p:spPr>
        <p:txBody>
          <a:bodyPr wrap="square" rtlCol="0">
            <a:spAutoFit/>
          </a:bodyPr>
          <a:lstStyle/>
          <a:p>
            <a:r>
              <a:rPr lang="hr-HR" sz="1400" smtClean="0">
                <a:solidFill>
                  <a:schemeClr val="tx2">
                    <a:lumMod val="60000"/>
                    <a:lumOff val="40000"/>
                  </a:schemeClr>
                </a:solidFill>
              </a:rPr>
              <a:t>Prikaz DO...WHILE petlje – </a:t>
            </a:r>
            <a:r>
              <a:rPr lang="hr-HR" sz="1400" smtClean="0">
                <a:solidFill>
                  <a:schemeClr val="tx2">
                    <a:lumMod val="60000"/>
                    <a:lumOff val="40000"/>
                  </a:schemeClr>
                </a:solidFill>
                <a:hlinkClick r:id="rId6"/>
              </a:rPr>
              <a:t>live primjer</a:t>
            </a:r>
            <a:endParaRPr lang="hr-HR" sz="1400">
              <a:solidFill>
                <a:schemeClr val="tx2">
                  <a:lumMod val="60000"/>
                  <a:lumOff val="40000"/>
                </a:schemeClr>
              </a:solidFill>
            </a:endParaRPr>
          </a:p>
        </p:txBody>
      </p:sp>
      <p:sp>
        <p:nvSpPr>
          <p:cNvPr id="9" name="Rectangle 8"/>
          <p:cNvSpPr/>
          <p:nvPr/>
        </p:nvSpPr>
        <p:spPr>
          <a:xfrm>
            <a:off x="7746469" y="3174098"/>
            <a:ext cx="1435100" cy="419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r-HR" smtClean="0"/>
              <a:t>Varijable</a:t>
            </a:r>
            <a:endParaRPr lang="hr-HR"/>
          </a:p>
        </p:txBody>
      </p:sp>
      <p:sp>
        <p:nvSpPr>
          <p:cNvPr id="10" name="Right Brace 9"/>
          <p:cNvSpPr/>
          <p:nvPr/>
        </p:nvSpPr>
        <p:spPr>
          <a:xfrm>
            <a:off x="8244624" y="4419486"/>
            <a:ext cx="285613" cy="686408"/>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hr-HR"/>
          </a:p>
        </p:txBody>
      </p:sp>
      <p:sp>
        <p:nvSpPr>
          <p:cNvPr id="11" name="Rectangle 10"/>
          <p:cNvSpPr/>
          <p:nvPr/>
        </p:nvSpPr>
        <p:spPr>
          <a:xfrm>
            <a:off x="8530237" y="4573414"/>
            <a:ext cx="1302664" cy="3785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smtClean="0"/>
              <a:t>Petlja</a:t>
            </a:r>
            <a:endParaRPr lang="hr-HR"/>
          </a:p>
        </p:txBody>
      </p:sp>
      <p:sp>
        <p:nvSpPr>
          <p:cNvPr id="12" name="Right Brace 11"/>
          <p:cNvSpPr/>
          <p:nvPr/>
        </p:nvSpPr>
        <p:spPr>
          <a:xfrm>
            <a:off x="7372436" y="3274797"/>
            <a:ext cx="273826" cy="217703"/>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hr-HR"/>
          </a:p>
        </p:txBody>
      </p:sp>
    </p:spTree>
    <p:extLst>
      <p:ext uri="{BB962C8B-B14F-4D97-AF65-F5344CB8AC3E}">
        <p14:creationId xmlns:p14="http://schemas.microsoft.com/office/powerpoint/2010/main" val="68287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500"/>
                                        <p:tgtEl>
                                          <p:spTgt spid="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Petlje - FOR</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pic>
        <p:nvPicPr>
          <p:cNvPr id="6" name="Slika 51" descr="for.png"/>
          <p:cNvPicPr/>
          <p:nvPr/>
        </p:nvPicPr>
        <p:blipFill>
          <a:blip r:embed="rId5" cstate="print"/>
          <a:srcRect/>
          <a:stretch>
            <a:fillRect/>
          </a:stretch>
        </p:blipFill>
        <p:spPr bwMode="auto">
          <a:xfrm>
            <a:off x="868680" y="1737360"/>
            <a:ext cx="8220456" cy="3886200"/>
          </a:xfrm>
          <a:prstGeom prst="rect">
            <a:avLst/>
          </a:prstGeom>
          <a:noFill/>
          <a:ln w="9525">
            <a:noFill/>
            <a:miter lim="800000"/>
            <a:headEnd/>
            <a:tailEnd/>
          </a:ln>
        </p:spPr>
      </p:pic>
      <p:sp>
        <p:nvSpPr>
          <p:cNvPr id="7" name="TextBox 6"/>
          <p:cNvSpPr txBox="1"/>
          <p:nvPr/>
        </p:nvSpPr>
        <p:spPr>
          <a:xfrm>
            <a:off x="2956971" y="5733584"/>
            <a:ext cx="4037394" cy="307777"/>
          </a:xfrm>
          <a:prstGeom prst="rect">
            <a:avLst/>
          </a:prstGeom>
          <a:noFill/>
        </p:spPr>
        <p:txBody>
          <a:bodyPr wrap="square" rtlCol="0">
            <a:spAutoFit/>
          </a:bodyPr>
          <a:lstStyle/>
          <a:p>
            <a:r>
              <a:rPr lang="hr-HR" sz="1400" smtClean="0">
                <a:solidFill>
                  <a:schemeClr val="tx2">
                    <a:lumMod val="60000"/>
                    <a:lumOff val="40000"/>
                  </a:schemeClr>
                </a:solidFill>
              </a:rPr>
              <a:t>Primjer koda FOR petlje – </a:t>
            </a:r>
            <a:r>
              <a:rPr lang="hr-HR" sz="1400" smtClean="0">
                <a:solidFill>
                  <a:schemeClr val="tx2">
                    <a:lumMod val="60000"/>
                    <a:lumOff val="40000"/>
                  </a:schemeClr>
                </a:solidFill>
                <a:hlinkClick r:id="rId6"/>
              </a:rPr>
              <a:t>live primjer</a:t>
            </a:r>
            <a:endParaRPr lang="hr-HR" sz="1400">
              <a:solidFill>
                <a:schemeClr val="tx2">
                  <a:lumMod val="60000"/>
                  <a:lumOff val="40000"/>
                </a:schemeClr>
              </a:solidFill>
            </a:endParaRPr>
          </a:p>
        </p:txBody>
      </p:sp>
      <p:sp>
        <p:nvSpPr>
          <p:cNvPr id="8" name="Right Brace 7"/>
          <p:cNvSpPr/>
          <p:nvPr/>
        </p:nvSpPr>
        <p:spPr>
          <a:xfrm>
            <a:off x="6769100" y="3555886"/>
            <a:ext cx="315667" cy="378553"/>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hr-HR"/>
          </a:p>
        </p:txBody>
      </p:sp>
      <p:sp>
        <p:nvSpPr>
          <p:cNvPr id="9" name="Rectangle 8"/>
          <p:cNvSpPr/>
          <p:nvPr/>
        </p:nvSpPr>
        <p:spPr>
          <a:xfrm>
            <a:off x="7227573" y="3555886"/>
            <a:ext cx="1302664" cy="3785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smtClean="0"/>
              <a:t>Petlja</a:t>
            </a:r>
            <a:endParaRPr lang="hr-HR"/>
          </a:p>
        </p:txBody>
      </p:sp>
    </p:spTree>
    <p:extLst>
      <p:ext uri="{BB962C8B-B14F-4D97-AF65-F5344CB8AC3E}">
        <p14:creationId xmlns:p14="http://schemas.microsoft.com/office/powerpoint/2010/main" val="290332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Petlje - FOREACH</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pic>
        <p:nvPicPr>
          <p:cNvPr id="6" name="Slika 53" descr="foreach.png"/>
          <p:cNvPicPr/>
          <p:nvPr/>
        </p:nvPicPr>
        <p:blipFill>
          <a:blip r:embed="rId5" cstate="print"/>
          <a:srcRect/>
          <a:stretch>
            <a:fillRect/>
          </a:stretch>
        </p:blipFill>
        <p:spPr bwMode="auto">
          <a:xfrm>
            <a:off x="868680" y="1737360"/>
            <a:ext cx="8220456" cy="3886200"/>
          </a:xfrm>
          <a:prstGeom prst="rect">
            <a:avLst/>
          </a:prstGeom>
          <a:noFill/>
          <a:ln w="9525">
            <a:noFill/>
            <a:miter lim="800000"/>
            <a:headEnd/>
            <a:tailEnd/>
          </a:ln>
        </p:spPr>
      </p:pic>
      <p:sp>
        <p:nvSpPr>
          <p:cNvPr id="7" name="TextBox 6"/>
          <p:cNvSpPr txBox="1"/>
          <p:nvPr/>
        </p:nvSpPr>
        <p:spPr>
          <a:xfrm>
            <a:off x="2956971" y="5733584"/>
            <a:ext cx="4037394" cy="307777"/>
          </a:xfrm>
          <a:prstGeom prst="rect">
            <a:avLst/>
          </a:prstGeom>
          <a:noFill/>
        </p:spPr>
        <p:txBody>
          <a:bodyPr wrap="square" rtlCol="0">
            <a:spAutoFit/>
          </a:bodyPr>
          <a:lstStyle/>
          <a:p>
            <a:r>
              <a:rPr lang="hr-HR" sz="1400" smtClean="0">
                <a:solidFill>
                  <a:schemeClr val="tx2">
                    <a:lumMod val="60000"/>
                    <a:lumOff val="40000"/>
                  </a:schemeClr>
                </a:solidFill>
              </a:rPr>
              <a:t>Primjer FOREACH petlje – </a:t>
            </a:r>
            <a:r>
              <a:rPr lang="hr-HR" sz="1400" smtClean="0">
                <a:solidFill>
                  <a:schemeClr val="tx2">
                    <a:lumMod val="60000"/>
                    <a:lumOff val="40000"/>
                  </a:schemeClr>
                </a:solidFill>
                <a:hlinkClick r:id="rId6"/>
              </a:rPr>
              <a:t>live primjer</a:t>
            </a:r>
            <a:endParaRPr lang="hr-HR" sz="1400">
              <a:solidFill>
                <a:schemeClr val="tx2">
                  <a:lumMod val="60000"/>
                  <a:lumOff val="40000"/>
                </a:schemeClr>
              </a:solidFill>
            </a:endParaRPr>
          </a:p>
        </p:txBody>
      </p:sp>
    </p:spTree>
    <p:extLst>
      <p:ext uri="{BB962C8B-B14F-4D97-AF65-F5344CB8AC3E}">
        <p14:creationId xmlns:p14="http://schemas.microsoft.com/office/powerpoint/2010/main" val="3042411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373</TotalTime>
  <Words>921</Words>
  <Application>Microsoft Office PowerPoint</Application>
  <PresentationFormat>Widescreen</PresentationFormat>
  <Paragraphs>108</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 3</vt:lpstr>
      <vt:lpstr>Facet</vt:lpstr>
      <vt:lpstr>Osnove PHP programiranja</vt:lpstr>
      <vt:lpstr>Grananje</vt:lpstr>
      <vt:lpstr>Grananje</vt:lpstr>
      <vt:lpstr>Grananje - SWITCH</vt:lpstr>
      <vt:lpstr>Petlje</vt:lpstr>
      <vt:lpstr>Petlje - WHILE</vt:lpstr>
      <vt:lpstr>Petlje – DO...WHILE</vt:lpstr>
      <vt:lpstr>Petlje - FOR</vt:lpstr>
      <vt:lpstr>Petlje - FOREACH</vt:lpstr>
      <vt:lpstr>Funkcije </vt:lpstr>
      <vt:lpstr>Funkcije</vt:lpstr>
      <vt:lpstr>Funkcije</vt:lpstr>
      <vt:lpstr>Funkcije</vt:lpstr>
      <vt:lpstr>Hvala na pažnji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znanstveni laboratorij</dc:title>
  <dc:creator>Pc</dc:creator>
  <cp:lastModifiedBy>M</cp:lastModifiedBy>
  <cp:revision>89</cp:revision>
  <dcterms:created xsi:type="dcterms:W3CDTF">2016-03-18T08:07:10Z</dcterms:created>
  <dcterms:modified xsi:type="dcterms:W3CDTF">2016-08-07T22:52:58Z</dcterms:modified>
</cp:coreProperties>
</file>